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58" r:id="rId5"/>
    <p:sldId id="274" r:id="rId6"/>
    <p:sldId id="275" r:id="rId7"/>
    <p:sldId id="289" r:id="rId8"/>
    <p:sldId id="260" r:id="rId9"/>
    <p:sldId id="276" r:id="rId10"/>
    <p:sldId id="261" r:id="rId11"/>
    <p:sldId id="277" r:id="rId12"/>
    <p:sldId id="262" r:id="rId13"/>
    <p:sldId id="278" r:id="rId14"/>
    <p:sldId id="263" r:id="rId15"/>
    <p:sldId id="279" r:id="rId16"/>
    <p:sldId id="264" r:id="rId17"/>
    <p:sldId id="280" r:id="rId18"/>
    <p:sldId id="265" r:id="rId19"/>
    <p:sldId id="281" r:id="rId20"/>
    <p:sldId id="266" r:id="rId21"/>
    <p:sldId id="282" r:id="rId22"/>
    <p:sldId id="267" r:id="rId23"/>
    <p:sldId id="283" r:id="rId24"/>
    <p:sldId id="268" r:id="rId25"/>
    <p:sldId id="284" r:id="rId26"/>
    <p:sldId id="269" r:id="rId27"/>
    <p:sldId id="285" r:id="rId28"/>
    <p:sldId id="270" r:id="rId29"/>
    <p:sldId id="286" r:id="rId30"/>
    <p:sldId id="271" r:id="rId31"/>
    <p:sldId id="287" r:id="rId32"/>
    <p:sldId id="272" r:id="rId33"/>
    <p:sldId id="288" r:id="rId34"/>
  </p:sldIdLst>
  <p:sldSz cx="9906000" cy="6858000" type="A4"/>
  <p:notesSz cx="6858000" cy="9144000"/>
  <p:defaultTextStyle>
    <a:defPPr>
      <a:defRPr lang="pt-BR"/>
    </a:defPPr>
    <a:lvl1pPr marL="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E4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32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57212" y="5349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412750" y="4853412"/>
            <a:ext cx="916305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12750" y="3886200"/>
            <a:ext cx="916305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ECD8-FAE1-49B7-9FEB-02EA16F20A3E}" type="datetimeFigureOut">
              <a:rPr lang="pt-BR" smtClean="0"/>
              <a:pPr/>
              <a:t>25/08/2021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fld id="{B29D3FDD-46C1-47B0-A163-4A4313802F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ECD8-FAE1-49B7-9FEB-02EA16F20A3E}" type="datetimeFigureOut">
              <a:rPr lang="pt-BR" smtClean="0"/>
              <a:pPr/>
              <a:t>25/08/2021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FDD-46C1-47B0-A163-4A4313802F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429500" y="549277"/>
            <a:ext cx="19812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549277"/>
            <a:ext cx="67691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ECD8-FAE1-49B7-9FEB-02EA16F20A3E}" type="datetimeFigureOut">
              <a:rPr lang="pt-BR" smtClean="0"/>
              <a:pPr/>
              <a:t>25/08/2021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FDD-46C1-47B0-A163-4A4313802F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ECD8-FAE1-49B7-9FEB-02EA16F20A3E}" type="datetimeFigureOut">
              <a:rPr lang="pt-BR" smtClean="0"/>
              <a:pPr/>
              <a:t>25/08/2021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879850" y="76201"/>
            <a:ext cx="31369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fld id="{B29D3FDD-46C1-47B0-A163-4A4313802F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57212" y="3444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12750" y="1676400"/>
            <a:ext cx="916305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ECD8-FAE1-49B7-9FEB-02EA16F20A3E}" type="datetimeFigureOut">
              <a:rPr lang="pt-BR" smtClean="0"/>
              <a:pPr/>
              <a:t>25/08/2021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FDD-46C1-47B0-A163-4A4313802F5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95515" y="2947086"/>
            <a:ext cx="94107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30200" y="1600200"/>
            <a:ext cx="45402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7053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ECD8-FAE1-49B7-9FEB-02EA16F20A3E}" type="datetimeFigureOut">
              <a:rPr lang="pt-BR" smtClean="0"/>
              <a:pPr/>
              <a:t>25/08/2021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FDD-46C1-47B0-A163-4A4313802F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30200" y="5410200"/>
            <a:ext cx="932815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4898" y="666750"/>
            <a:ext cx="4648102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5032111" y="666750"/>
            <a:ext cx="464992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304898" y="1316038"/>
            <a:ext cx="4648102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5036124" y="1316038"/>
            <a:ext cx="4645914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ECD8-FAE1-49B7-9FEB-02EA16F20A3E}" type="datetimeFigureOut">
              <a:rPr lang="pt-BR" smtClean="0"/>
              <a:pPr/>
              <a:t>25/08/2021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915400" y="6477000"/>
            <a:ext cx="825500" cy="246888"/>
          </a:xfrm>
        </p:spPr>
        <p:txBody>
          <a:bodyPr/>
          <a:lstStyle/>
          <a:p>
            <a:fld id="{B29D3FDD-46C1-47B0-A163-4A4313802F5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57212" y="6019801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ECD8-FAE1-49B7-9FEB-02EA16F20A3E}" type="datetimeFigureOut">
              <a:rPr lang="pt-BR" smtClean="0"/>
              <a:pPr/>
              <a:t>25/08/2021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FDD-46C1-47B0-A163-4A4313802F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ECD8-FAE1-49B7-9FEB-02EA16F20A3E}" type="datetimeFigureOut">
              <a:rPr lang="pt-BR" smtClean="0"/>
              <a:pPr/>
              <a:t>25/08/2021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FDD-46C1-47B0-A163-4A4313802F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57212" y="5849118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95300" y="5486400"/>
            <a:ext cx="916305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95300" y="609600"/>
            <a:ext cx="3259006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872971" y="609600"/>
            <a:ext cx="5785379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ECD8-FAE1-49B7-9FEB-02EA16F20A3E}" type="datetimeFigureOut">
              <a:rPr lang="pt-BR" smtClean="0"/>
              <a:pPr/>
              <a:t>25/08/2021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FDD-46C1-47B0-A163-4A4313802F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797300" y="616634"/>
            <a:ext cx="54483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FECD8-FAE1-49B7-9FEB-02EA16F20A3E}" type="datetimeFigureOut">
              <a:rPr lang="pt-BR" smtClean="0"/>
              <a:pPr/>
              <a:t>25/08/2021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FDD-46C1-47B0-A163-4A4313802F5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412750" y="4993760"/>
            <a:ext cx="635635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412750" y="5533218"/>
            <a:ext cx="635635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30200" y="1554163"/>
            <a:ext cx="94107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4DFECD8-FAE1-49B7-9FEB-02EA16F20A3E}" type="datetimeFigureOut">
              <a:rPr lang="pt-BR" smtClean="0"/>
              <a:pPr/>
              <a:t>25/08/2021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915400" y="6477001"/>
            <a:ext cx="8255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29D3FDD-46C1-47B0-A163-4A4313802F5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30200" y="457200"/>
            <a:ext cx="94107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57212" y="1057987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75000"/>
            <a:duotone>
              <a:schemeClr val="bg2">
                <a:shade val="30000"/>
                <a:satMod val="455000"/>
              </a:schemeClr>
              <a:schemeClr val="bg2">
                <a:tint val="95000"/>
                <a:satMod val="12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88504" y="476672"/>
            <a:ext cx="5616624" cy="2520280"/>
          </a:xfrm>
          <a:solidFill>
            <a:srgbClr val="B8E4EE"/>
          </a:solidFill>
        </p:spPr>
        <p:txBody>
          <a:bodyPr>
            <a:normAutofit/>
          </a:bodyPr>
          <a:lstStyle/>
          <a:p>
            <a:r>
              <a:rPr lang="pt-BR" sz="4400" b="1" dirty="0" smtClean="0"/>
              <a:t>GINCANA – DESCRITORES </a:t>
            </a:r>
            <a:endParaRPr lang="pt-BR" sz="4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28664" y="3356992"/>
            <a:ext cx="7272808" cy="1512168"/>
          </a:xfrm>
        </p:spPr>
        <p:txBody>
          <a:bodyPr>
            <a:normAutofit lnSpcReduction="10000"/>
          </a:bodyPr>
          <a:lstStyle/>
          <a:p>
            <a:pPr algn="r"/>
            <a:endParaRPr lang="pt-BR" sz="2800" dirty="0" smtClean="0"/>
          </a:p>
          <a:p>
            <a:pPr algn="r"/>
            <a:r>
              <a:rPr lang="pt-BR" sz="2800" b="1" dirty="0" smtClean="0"/>
              <a:t>Matemática</a:t>
            </a:r>
          </a:p>
          <a:p>
            <a:pPr algn="r"/>
            <a:r>
              <a:rPr lang="pt-BR" sz="2800" dirty="0" smtClean="0"/>
              <a:t>5º ANO – Ensino Fundamental</a:t>
            </a:r>
            <a:endParaRPr lang="pt-BR" sz="2800" dirty="0"/>
          </a:p>
        </p:txBody>
      </p:sp>
      <p:pic>
        <p:nvPicPr>
          <p:cNvPr id="1026" name="Picture 2" descr="F:\logomarca_saep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9144" y="72007"/>
            <a:ext cx="3435056" cy="3068961"/>
          </a:xfrm>
          <a:prstGeom prst="rect">
            <a:avLst/>
          </a:prstGeom>
          <a:noFill/>
        </p:spPr>
      </p:pic>
      <p:pic>
        <p:nvPicPr>
          <p:cNvPr id="1027" name="Picture 3" descr="F:\logo educação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44877" y="5589240"/>
            <a:ext cx="4461123" cy="1268760"/>
          </a:xfrm>
          <a:prstGeom prst="rect">
            <a:avLst/>
          </a:prstGeom>
          <a:noFill/>
        </p:spPr>
      </p:pic>
      <p:sp>
        <p:nvSpPr>
          <p:cNvPr id="7" name="Triângulo retângulo 6"/>
          <p:cNvSpPr/>
          <p:nvPr/>
        </p:nvSpPr>
        <p:spPr>
          <a:xfrm>
            <a:off x="-15552" y="4005064"/>
            <a:ext cx="3744416" cy="2880320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05 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 smtClean="0"/>
              <a:t>Maria comprou os livros abaixo.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Todos os livros juntos custou um total</a:t>
            </a:r>
          </a:p>
          <a:p>
            <a:pPr>
              <a:buNone/>
            </a:pPr>
            <a:r>
              <a:rPr lang="pt-BR" dirty="0" smtClean="0"/>
              <a:t> de R$ 85,00 e pagou com uma nota </a:t>
            </a:r>
          </a:p>
          <a:p>
            <a:pPr>
              <a:buNone/>
            </a:pPr>
            <a:r>
              <a:rPr lang="pt-BR" dirty="0" smtClean="0"/>
              <a:t>de cem reais. Ela Recebeu de troco um total de</a:t>
            </a:r>
          </a:p>
          <a:p>
            <a:pPr>
              <a:buNone/>
            </a:pPr>
            <a:r>
              <a:rPr lang="pt-BR" dirty="0" smtClean="0"/>
              <a:t>(A) R$ 5,00.</a:t>
            </a:r>
          </a:p>
          <a:p>
            <a:pPr>
              <a:buNone/>
            </a:pPr>
            <a:r>
              <a:rPr lang="pt-BR" dirty="0" smtClean="0"/>
              <a:t>(B) R$ 10,00.</a:t>
            </a:r>
          </a:p>
          <a:p>
            <a:pPr>
              <a:buNone/>
            </a:pPr>
            <a:r>
              <a:rPr lang="pt-BR" dirty="0" smtClean="0"/>
              <a:t>(C) R$ 15,00.</a:t>
            </a:r>
          </a:p>
          <a:p>
            <a:pPr>
              <a:buNone/>
            </a:pPr>
            <a:r>
              <a:rPr lang="pt-BR" dirty="0" smtClean="0"/>
              <a:t>(D) R$ 20,00.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7578" y="1142984"/>
            <a:ext cx="2357454" cy="2076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05 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 smtClean="0"/>
              <a:t>Maria comprou os livros abaixo.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Todos os livros juntos custou um total</a:t>
            </a:r>
          </a:p>
          <a:p>
            <a:pPr>
              <a:buNone/>
            </a:pPr>
            <a:r>
              <a:rPr lang="pt-BR" dirty="0" smtClean="0"/>
              <a:t> de R$ 85,00 e pagou com uma nota </a:t>
            </a:r>
          </a:p>
          <a:p>
            <a:pPr>
              <a:buNone/>
            </a:pPr>
            <a:r>
              <a:rPr lang="pt-BR" dirty="0" smtClean="0"/>
              <a:t>de cem reais. Ela Recebeu de troco um total de</a:t>
            </a:r>
          </a:p>
          <a:p>
            <a:pPr>
              <a:buNone/>
            </a:pPr>
            <a:r>
              <a:rPr lang="pt-BR" dirty="0" smtClean="0"/>
              <a:t>(A) R$ 5,00.</a:t>
            </a:r>
          </a:p>
          <a:p>
            <a:pPr>
              <a:buNone/>
            </a:pPr>
            <a:r>
              <a:rPr lang="pt-BR" dirty="0" smtClean="0"/>
              <a:t>(B) R$ 10,00.</a:t>
            </a:r>
          </a:p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(C) R$ 15,00.</a:t>
            </a:r>
          </a:p>
          <a:p>
            <a:pPr>
              <a:buNone/>
            </a:pPr>
            <a:r>
              <a:rPr lang="pt-BR" dirty="0" smtClean="0"/>
              <a:t>(D) R$ 20,00.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7578" y="1142984"/>
            <a:ext cx="2357454" cy="2076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06 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  O </a:t>
            </a:r>
            <a:r>
              <a:rPr lang="pt-BR" b="1" dirty="0" smtClean="0"/>
              <a:t>MENOR</a:t>
            </a:r>
            <a:r>
              <a:rPr lang="pt-BR" dirty="0" smtClean="0"/>
              <a:t> número que se pode escrever utilizando somente os algarismos, </a:t>
            </a:r>
            <a:r>
              <a:rPr lang="pt-BR" b="1" dirty="0" smtClean="0"/>
              <a:t>2 - 8 - 3 e 7</a:t>
            </a:r>
            <a:r>
              <a:rPr lang="pt-BR" dirty="0" smtClean="0"/>
              <a:t> é igual a</a:t>
            </a:r>
          </a:p>
          <a:p>
            <a:pPr>
              <a:buNone/>
            </a:pPr>
            <a:r>
              <a:rPr lang="pt-BR" dirty="0" smtClean="0"/>
              <a:t>(A) 2378</a:t>
            </a:r>
          </a:p>
          <a:p>
            <a:pPr>
              <a:buNone/>
            </a:pPr>
            <a:r>
              <a:rPr lang="pt-BR" dirty="0" smtClean="0"/>
              <a:t>(B) 2837</a:t>
            </a:r>
          </a:p>
          <a:p>
            <a:pPr>
              <a:buNone/>
            </a:pPr>
            <a:r>
              <a:rPr lang="pt-BR" dirty="0" smtClean="0"/>
              <a:t>(C) 7382</a:t>
            </a:r>
          </a:p>
          <a:p>
            <a:pPr>
              <a:buNone/>
            </a:pPr>
            <a:r>
              <a:rPr lang="pt-BR" dirty="0" smtClean="0"/>
              <a:t>(D) 8732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06 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  O </a:t>
            </a:r>
            <a:r>
              <a:rPr lang="pt-BR" b="1" dirty="0" smtClean="0"/>
              <a:t>MENOR</a:t>
            </a:r>
            <a:r>
              <a:rPr lang="pt-BR" dirty="0" smtClean="0"/>
              <a:t> número que se pode escrever utilizando somente os algarismos, </a:t>
            </a:r>
            <a:r>
              <a:rPr lang="pt-BR" b="1" dirty="0" smtClean="0"/>
              <a:t>2 - 8 - 3 e 7</a:t>
            </a:r>
            <a:r>
              <a:rPr lang="pt-BR" dirty="0" smtClean="0"/>
              <a:t> é igual a</a:t>
            </a:r>
          </a:p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(A) 2378</a:t>
            </a:r>
          </a:p>
          <a:p>
            <a:pPr>
              <a:buNone/>
            </a:pPr>
            <a:r>
              <a:rPr lang="pt-BR" dirty="0" smtClean="0"/>
              <a:t>(B) 2837</a:t>
            </a:r>
          </a:p>
          <a:p>
            <a:pPr>
              <a:buNone/>
            </a:pPr>
            <a:r>
              <a:rPr lang="pt-BR" dirty="0" smtClean="0"/>
              <a:t>(C) 7382</a:t>
            </a:r>
          </a:p>
          <a:p>
            <a:pPr>
              <a:buNone/>
            </a:pPr>
            <a:r>
              <a:rPr lang="pt-BR" dirty="0" smtClean="0"/>
              <a:t>(D) 8732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07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t-BR" dirty="0" smtClean="0"/>
              <a:t>Observe a reta numérica.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O número natural correspondente ao ponto C é igual a</a:t>
            </a:r>
          </a:p>
          <a:p>
            <a:pPr>
              <a:buNone/>
            </a:pPr>
            <a:r>
              <a:rPr lang="pt-BR" dirty="0" smtClean="0"/>
              <a:t>(A) 1.</a:t>
            </a:r>
          </a:p>
          <a:p>
            <a:pPr>
              <a:buNone/>
            </a:pPr>
            <a:r>
              <a:rPr lang="pt-BR" dirty="0" smtClean="0"/>
              <a:t>(B) 7.</a:t>
            </a:r>
          </a:p>
          <a:p>
            <a:pPr>
              <a:buNone/>
            </a:pPr>
            <a:r>
              <a:rPr lang="pt-BR" dirty="0" smtClean="0"/>
              <a:t>(C) 13.</a:t>
            </a:r>
          </a:p>
          <a:p>
            <a:pPr>
              <a:buNone/>
            </a:pPr>
            <a:r>
              <a:rPr lang="pt-BR" dirty="0" smtClean="0"/>
              <a:t>(D) 16.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3844" y="2143116"/>
            <a:ext cx="907262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07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t-BR" dirty="0" smtClean="0"/>
              <a:t>Observe a reta numérica.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O número natural correspondente ao ponto C é igual a</a:t>
            </a:r>
          </a:p>
          <a:p>
            <a:pPr>
              <a:buNone/>
            </a:pPr>
            <a:r>
              <a:rPr lang="pt-BR" dirty="0" smtClean="0"/>
              <a:t>(A) 1.</a:t>
            </a:r>
          </a:p>
          <a:p>
            <a:pPr>
              <a:buNone/>
            </a:pPr>
            <a:r>
              <a:rPr lang="pt-BR" dirty="0" smtClean="0"/>
              <a:t>(B) 7.</a:t>
            </a:r>
          </a:p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(C) 13.</a:t>
            </a:r>
          </a:p>
          <a:p>
            <a:pPr>
              <a:buNone/>
            </a:pPr>
            <a:r>
              <a:rPr lang="pt-BR" dirty="0" smtClean="0"/>
              <a:t>(D) 16.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3844" y="2143116"/>
            <a:ext cx="907262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08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Observe o número </a:t>
            </a:r>
            <a:r>
              <a:rPr lang="pt-BR" b="1" dirty="0" smtClean="0"/>
              <a:t>2.457.</a:t>
            </a:r>
          </a:p>
          <a:p>
            <a:pPr algn="just">
              <a:buNone/>
            </a:pPr>
            <a:r>
              <a:rPr lang="pt-BR" dirty="0" smtClean="0"/>
              <a:t>  O algarismo que se encontra na ordem das unidades de milhar é</a:t>
            </a:r>
          </a:p>
          <a:p>
            <a:pPr>
              <a:buNone/>
            </a:pPr>
            <a:r>
              <a:rPr lang="pt-BR" dirty="0" smtClean="0"/>
              <a:t>(A) 7</a:t>
            </a:r>
          </a:p>
          <a:p>
            <a:pPr>
              <a:buNone/>
            </a:pPr>
            <a:r>
              <a:rPr lang="pt-BR" dirty="0" smtClean="0"/>
              <a:t>(B) 5</a:t>
            </a:r>
          </a:p>
          <a:p>
            <a:pPr>
              <a:buNone/>
            </a:pPr>
            <a:r>
              <a:rPr lang="pt-BR" dirty="0" smtClean="0"/>
              <a:t>(C) 4</a:t>
            </a:r>
          </a:p>
          <a:p>
            <a:pPr>
              <a:buNone/>
            </a:pPr>
            <a:r>
              <a:rPr lang="pt-BR" dirty="0" smtClean="0"/>
              <a:t>(D) 2</a:t>
            </a:r>
          </a:p>
          <a:p>
            <a:pPr>
              <a:buNone/>
            </a:pPr>
            <a:endParaRPr lang="pt-BR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08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Observe o número </a:t>
            </a:r>
            <a:r>
              <a:rPr lang="pt-BR" b="1" dirty="0" smtClean="0"/>
              <a:t>2.457.</a:t>
            </a:r>
          </a:p>
          <a:p>
            <a:pPr algn="just">
              <a:buNone/>
            </a:pPr>
            <a:r>
              <a:rPr lang="pt-BR" dirty="0" smtClean="0"/>
              <a:t>  O algarismo que se encontra na ordem das unidades de milhar é</a:t>
            </a:r>
          </a:p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(A) 7</a:t>
            </a:r>
          </a:p>
          <a:p>
            <a:pPr>
              <a:buNone/>
            </a:pPr>
            <a:r>
              <a:rPr lang="pt-BR" dirty="0" smtClean="0"/>
              <a:t>(B) 5</a:t>
            </a:r>
          </a:p>
          <a:p>
            <a:pPr>
              <a:buNone/>
            </a:pPr>
            <a:r>
              <a:rPr lang="pt-BR" dirty="0" smtClean="0"/>
              <a:t>(C) 4</a:t>
            </a:r>
          </a:p>
          <a:p>
            <a:pPr>
              <a:buNone/>
            </a:pPr>
            <a:r>
              <a:rPr lang="pt-BR" dirty="0" smtClean="0"/>
              <a:t>(D) 2</a:t>
            </a:r>
          </a:p>
          <a:p>
            <a:pPr>
              <a:buNone/>
            </a:pPr>
            <a:endParaRPr lang="pt-BR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09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t-BR" dirty="0" smtClean="0"/>
              <a:t>  Uma escola da rede municipal de Palmas recebeu as avaliações do SAEP para serem aplicadas. Essa escola recebeu 1 caixa com 1000 provas, mais 2 pacotes contendo 100 provas, 3 pacotes contendo 10 provas e mais 7 provas. Quantas provas essa escola recebeu ao todo?</a:t>
            </a:r>
          </a:p>
          <a:p>
            <a:pPr algn="just">
              <a:buNone/>
            </a:pPr>
            <a:r>
              <a:rPr lang="pt-BR" dirty="0" smtClean="0"/>
              <a:t>(A) 1117</a:t>
            </a:r>
          </a:p>
          <a:p>
            <a:pPr algn="just">
              <a:buNone/>
            </a:pPr>
            <a:r>
              <a:rPr lang="pt-BR" dirty="0" smtClean="0"/>
              <a:t>(B) 1237</a:t>
            </a:r>
          </a:p>
          <a:p>
            <a:pPr algn="just">
              <a:buNone/>
            </a:pPr>
            <a:r>
              <a:rPr lang="pt-BR" dirty="0" smtClean="0"/>
              <a:t>(C) 2137</a:t>
            </a:r>
          </a:p>
          <a:p>
            <a:pPr algn="just">
              <a:buNone/>
            </a:pPr>
            <a:r>
              <a:rPr lang="pt-BR" dirty="0" smtClean="0"/>
              <a:t>(D) 3217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09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t-BR" dirty="0" smtClean="0"/>
              <a:t>  Uma escola da rede municipal de Palmas recebeu as avaliações do SAEP para serem aplicadas. Essa escola recebeu 1 caixa com 1000 provas, mais 2 pacotes contendo 100 provas, 3 pacotes contendo 10 provas e mais 7 provas. Quantas provas essa escola recebeu ao todo?</a:t>
            </a:r>
          </a:p>
          <a:p>
            <a:pPr algn="just">
              <a:buNone/>
            </a:pPr>
            <a:r>
              <a:rPr lang="pt-BR" dirty="0" smtClean="0"/>
              <a:t>(A) 1117</a:t>
            </a:r>
          </a:p>
          <a:p>
            <a:pPr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(B) 1237</a:t>
            </a:r>
          </a:p>
          <a:p>
            <a:pPr algn="just">
              <a:buNone/>
            </a:pPr>
            <a:r>
              <a:rPr lang="pt-BR" dirty="0" smtClean="0"/>
              <a:t>(C) 2137</a:t>
            </a:r>
          </a:p>
          <a:p>
            <a:pPr algn="just">
              <a:buNone/>
            </a:pPr>
            <a:r>
              <a:rPr lang="pt-BR" dirty="0" smtClean="0"/>
              <a:t>(D) 3217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472" y="116632"/>
            <a:ext cx="9705528" cy="83820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pt-BR" sz="3200" b="1" dirty="0" smtClean="0"/>
              <a:t>Questão 01 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0472" y="1124744"/>
            <a:ext cx="9540428" cy="57332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sz="2800" dirty="0" smtClean="0"/>
              <a:t>Observe a figura.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1900" dirty="0" smtClean="0"/>
          </a:p>
          <a:p>
            <a:pPr>
              <a:buNone/>
            </a:pPr>
            <a:r>
              <a:rPr lang="pt-BR" sz="2800" dirty="0" smtClean="0"/>
              <a:t>A </a:t>
            </a:r>
            <a:r>
              <a:rPr lang="pt-BR" sz="2800" dirty="0" smtClean="0"/>
              <a:t>localização dos livros na figura acima é</a:t>
            </a:r>
          </a:p>
          <a:p>
            <a:pPr>
              <a:buNone/>
            </a:pPr>
            <a:r>
              <a:rPr lang="pt-BR" sz="2800" dirty="0" smtClean="0"/>
              <a:t>(A) 1C</a:t>
            </a:r>
          </a:p>
          <a:p>
            <a:pPr>
              <a:buNone/>
            </a:pPr>
            <a:r>
              <a:rPr lang="pt-BR" sz="2800" dirty="0" smtClean="0"/>
              <a:t>(B) 2C</a:t>
            </a:r>
          </a:p>
          <a:p>
            <a:pPr>
              <a:buNone/>
            </a:pPr>
            <a:r>
              <a:rPr lang="pt-BR" sz="2800" dirty="0" smtClean="0"/>
              <a:t>(C) 3C</a:t>
            </a:r>
          </a:p>
          <a:p>
            <a:pPr>
              <a:buNone/>
            </a:pPr>
            <a:r>
              <a:rPr lang="pt-BR" sz="2800" dirty="0" smtClean="0"/>
              <a:t>(D) 3B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550" dirty="0" smtClean="0"/>
          </a:p>
          <a:p>
            <a:endParaRPr lang="pt-BR" sz="2550" dirty="0" smtClean="0"/>
          </a:p>
          <a:p>
            <a:endParaRPr lang="pt-BR" sz="2550" dirty="0" smtClean="0"/>
          </a:p>
          <a:p>
            <a:endParaRPr lang="pt-BR" sz="2550" dirty="0" smtClean="0"/>
          </a:p>
          <a:p>
            <a:endParaRPr lang="pt-BR" sz="2550" dirty="0" smtClean="0"/>
          </a:p>
          <a:p>
            <a:endParaRPr lang="pt-BR" sz="2550" dirty="0" smtClean="0"/>
          </a:p>
          <a:p>
            <a:pPr>
              <a:buNone/>
            </a:pPr>
            <a:endParaRPr lang="pt-BR" sz="2550" dirty="0"/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034" y="1714488"/>
            <a:ext cx="400052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10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 Dois irmãos tem uma coleção de carrinhos de brinquedo, um tem 41 carrinhos e o outro tem 33. As duas coleções juntas da um total de</a:t>
            </a:r>
          </a:p>
          <a:p>
            <a:pPr>
              <a:buNone/>
            </a:pPr>
            <a:r>
              <a:rPr lang="pt-BR" dirty="0" smtClean="0"/>
              <a:t>(A) 80 carrinhos.</a:t>
            </a:r>
          </a:p>
          <a:p>
            <a:pPr>
              <a:buNone/>
            </a:pPr>
            <a:r>
              <a:rPr lang="pt-BR" dirty="0" smtClean="0"/>
              <a:t>(B) 74 carrinhos.</a:t>
            </a:r>
          </a:p>
          <a:p>
            <a:pPr>
              <a:buNone/>
            </a:pPr>
            <a:r>
              <a:rPr lang="pt-BR" dirty="0" smtClean="0"/>
              <a:t>(C) 70 carrinhos.</a:t>
            </a:r>
          </a:p>
          <a:p>
            <a:pPr>
              <a:buNone/>
            </a:pPr>
            <a:r>
              <a:rPr lang="pt-BR" dirty="0" smtClean="0"/>
              <a:t>(D) 14 carrinhos.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10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 Dois irmãos tem uma coleção de carrinhos de brinquedo, um tem 41 carrinhos e o outro tem 33. As duas coleções juntas da um total de</a:t>
            </a:r>
          </a:p>
          <a:p>
            <a:pPr>
              <a:buNone/>
            </a:pPr>
            <a:r>
              <a:rPr lang="pt-BR" dirty="0" smtClean="0"/>
              <a:t>(A) 80 carrinhos.</a:t>
            </a:r>
          </a:p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(B) 74 carrinhos.</a:t>
            </a:r>
          </a:p>
          <a:p>
            <a:pPr>
              <a:buNone/>
            </a:pPr>
            <a:r>
              <a:rPr lang="pt-BR" dirty="0" smtClean="0"/>
              <a:t>(C) 70 carrinhos.</a:t>
            </a:r>
          </a:p>
          <a:p>
            <a:pPr>
              <a:buNone/>
            </a:pPr>
            <a:r>
              <a:rPr lang="pt-BR" dirty="0" smtClean="0"/>
              <a:t>(D) 14 carrinhos.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11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 O quíntuplo de um número significa multiplicar esse número por 5. Observe o número </a:t>
            </a:r>
            <a:r>
              <a:rPr lang="pt-BR" b="1" dirty="0" smtClean="0"/>
              <a:t>2461.    </a:t>
            </a:r>
            <a:r>
              <a:rPr lang="pt-BR" dirty="0" smtClean="0"/>
              <a:t>O quíntuplo desse número é igual a</a:t>
            </a:r>
          </a:p>
          <a:p>
            <a:pPr>
              <a:buNone/>
            </a:pPr>
            <a:r>
              <a:rPr lang="pt-BR" dirty="0" smtClean="0"/>
              <a:t>(A) 2466</a:t>
            </a:r>
          </a:p>
          <a:p>
            <a:pPr>
              <a:buNone/>
            </a:pPr>
            <a:r>
              <a:rPr lang="pt-BR" dirty="0" smtClean="0"/>
              <a:t>(B) 8015</a:t>
            </a:r>
          </a:p>
          <a:p>
            <a:pPr>
              <a:buNone/>
            </a:pPr>
            <a:r>
              <a:rPr lang="pt-BR" dirty="0" smtClean="0"/>
              <a:t>(C) 12005</a:t>
            </a:r>
          </a:p>
          <a:p>
            <a:pPr>
              <a:buNone/>
            </a:pPr>
            <a:r>
              <a:rPr lang="pt-BR" dirty="0" smtClean="0"/>
              <a:t>(D) 12305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11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 O quíntuplo de um número significa multiplicar esse número por 5. Observe o número </a:t>
            </a:r>
            <a:r>
              <a:rPr lang="pt-BR" b="1" dirty="0" smtClean="0"/>
              <a:t>2461.    </a:t>
            </a:r>
            <a:r>
              <a:rPr lang="pt-BR" dirty="0" smtClean="0"/>
              <a:t>O quíntuplo desse número é igual a</a:t>
            </a:r>
          </a:p>
          <a:p>
            <a:pPr>
              <a:buNone/>
            </a:pPr>
            <a:r>
              <a:rPr lang="pt-BR" dirty="0" smtClean="0"/>
              <a:t>(A) 2466</a:t>
            </a:r>
          </a:p>
          <a:p>
            <a:pPr>
              <a:buNone/>
            </a:pPr>
            <a:r>
              <a:rPr lang="pt-BR" dirty="0" smtClean="0"/>
              <a:t>(B) 8015</a:t>
            </a:r>
          </a:p>
          <a:p>
            <a:pPr>
              <a:buNone/>
            </a:pPr>
            <a:r>
              <a:rPr lang="pt-BR" dirty="0" smtClean="0"/>
              <a:t>(C) 12005</a:t>
            </a:r>
          </a:p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(D) 12305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12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Observe a figura.</a:t>
            </a:r>
          </a:p>
          <a:p>
            <a:pPr>
              <a:buNone/>
            </a:pPr>
            <a:r>
              <a:rPr lang="pt-BR" dirty="0" smtClean="0"/>
              <a:t>Essa figura foi dividida em quatro </a:t>
            </a:r>
          </a:p>
          <a:p>
            <a:pPr>
              <a:buNone/>
            </a:pPr>
            <a:r>
              <a:rPr lang="pt-BR" dirty="0" smtClean="0"/>
              <a:t>Partes iguais. A fração que </a:t>
            </a:r>
          </a:p>
          <a:p>
            <a:pPr>
              <a:buNone/>
            </a:pPr>
            <a:r>
              <a:rPr lang="pt-BR" dirty="0" smtClean="0"/>
              <a:t>Corresponde a parte colorida é igual a</a:t>
            </a:r>
          </a:p>
          <a:p>
            <a:pPr>
              <a:buNone/>
            </a:pPr>
            <a:r>
              <a:rPr lang="pt-BR" dirty="0" smtClean="0"/>
              <a:t>(A) 1/2</a:t>
            </a:r>
          </a:p>
          <a:p>
            <a:pPr>
              <a:buNone/>
            </a:pPr>
            <a:r>
              <a:rPr lang="pt-BR" dirty="0" smtClean="0"/>
              <a:t>(B) 1/3</a:t>
            </a:r>
          </a:p>
          <a:p>
            <a:pPr>
              <a:buNone/>
            </a:pPr>
            <a:r>
              <a:rPr lang="pt-BR" dirty="0" smtClean="0"/>
              <a:t>(C) 1/4</a:t>
            </a:r>
          </a:p>
          <a:p>
            <a:pPr>
              <a:buNone/>
            </a:pPr>
            <a:r>
              <a:rPr lang="pt-BR" dirty="0" smtClean="0"/>
              <a:t>(D) 3/4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0454" y="1500174"/>
            <a:ext cx="207645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12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Observe a figura.</a:t>
            </a:r>
          </a:p>
          <a:p>
            <a:pPr>
              <a:buNone/>
            </a:pPr>
            <a:r>
              <a:rPr lang="pt-BR" dirty="0" smtClean="0"/>
              <a:t>Essa figura foi dividida em quatro </a:t>
            </a:r>
          </a:p>
          <a:p>
            <a:pPr>
              <a:buNone/>
            </a:pPr>
            <a:r>
              <a:rPr lang="pt-BR" dirty="0" smtClean="0"/>
              <a:t>Partes iguais. A fração que </a:t>
            </a:r>
          </a:p>
          <a:p>
            <a:pPr>
              <a:buNone/>
            </a:pPr>
            <a:r>
              <a:rPr lang="pt-BR" dirty="0" smtClean="0"/>
              <a:t>Corresponde a parte colorida é igual a</a:t>
            </a:r>
          </a:p>
          <a:p>
            <a:pPr>
              <a:buNone/>
            </a:pPr>
            <a:r>
              <a:rPr lang="pt-BR" dirty="0" smtClean="0"/>
              <a:t>(A) 1/2</a:t>
            </a:r>
          </a:p>
          <a:p>
            <a:pPr>
              <a:buNone/>
            </a:pPr>
            <a:r>
              <a:rPr lang="pt-BR" dirty="0" smtClean="0"/>
              <a:t>(B) 1/3</a:t>
            </a:r>
          </a:p>
          <a:p>
            <a:pPr>
              <a:buNone/>
            </a:pPr>
            <a:r>
              <a:rPr lang="pt-BR" dirty="0" smtClean="0"/>
              <a:t>(C) 1/4</a:t>
            </a:r>
          </a:p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(D) 3/4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6140" y="1643050"/>
            <a:ext cx="207645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13 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Somando 4341 + 2000 obtemos um resultado igual a</a:t>
            </a:r>
          </a:p>
          <a:p>
            <a:pPr>
              <a:buNone/>
            </a:pPr>
            <a:r>
              <a:rPr lang="pt-BR" dirty="0" smtClean="0"/>
              <a:t>(A) 2000</a:t>
            </a:r>
          </a:p>
          <a:p>
            <a:pPr>
              <a:buNone/>
            </a:pPr>
            <a:r>
              <a:rPr lang="pt-BR" dirty="0" smtClean="0"/>
              <a:t>(B) 4343</a:t>
            </a:r>
          </a:p>
          <a:p>
            <a:pPr>
              <a:buNone/>
            </a:pPr>
            <a:r>
              <a:rPr lang="pt-BR" dirty="0" smtClean="0"/>
              <a:t>(C) 6000</a:t>
            </a:r>
          </a:p>
          <a:p>
            <a:pPr>
              <a:buNone/>
            </a:pPr>
            <a:r>
              <a:rPr lang="pt-BR" dirty="0" smtClean="0"/>
              <a:t>(D) 6341</a:t>
            </a:r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13 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Somando 4341 + 2000 obtemos um resultado igual a</a:t>
            </a:r>
          </a:p>
          <a:p>
            <a:pPr>
              <a:buNone/>
            </a:pPr>
            <a:r>
              <a:rPr lang="pt-BR" dirty="0" smtClean="0"/>
              <a:t>(A) 2000</a:t>
            </a:r>
          </a:p>
          <a:p>
            <a:pPr>
              <a:buNone/>
            </a:pPr>
            <a:r>
              <a:rPr lang="pt-BR" dirty="0" smtClean="0"/>
              <a:t>(B) 4343</a:t>
            </a:r>
          </a:p>
          <a:p>
            <a:pPr>
              <a:buNone/>
            </a:pPr>
            <a:r>
              <a:rPr lang="pt-BR" dirty="0" smtClean="0"/>
              <a:t>(C) 6000</a:t>
            </a:r>
          </a:p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(D) 6341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14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Multiplicando –se 402 x 3 obtemos?</a:t>
            </a:r>
          </a:p>
          <a:p>
            <a:pPr>
              <a:buNone/>
            </a:pPr>
            <a:r>
              <a:rPr lang="pt-BR" dirty="0" smtClean="0"/>
              <a:t>(A) 405</a:t>
            </a:r>
          </a:p>
          <a:p>
            <a:pPr>
              <a:buNone/>
            </a:pPr>
            <a:r>
              <a:rPr lang="pt-BR" dirty="0" smtClean="0"/>
              <a:t>(B) 702</a:t>
            </a:r>
          </a:p>
          <a:p>
            <a:pPr>
              <a:buNone/>
            </a:pPr>
            <a:r>
              <a:rPr lang="pt-BR" dirty="0" smtClean="0"/>
              <a:t>(C) 1206</a:t>
            </a:r>
          </a:p>
          <a:p>
            <a:pPr>
              <a:buNone/>
            </a:pPr>
            <a:r>
              <a:rPr lang="pt-BR" dirty="0" smtClean="0"/>
              <a:t>(D) 1236</a:t>
            </a:r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14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Multiplicando –se 402 x 3 obtemos?</a:t>
            </a:r>
          </a:p>
          <a:p>
            <a:pPr>
              <a:buNone/>
            </a:pPr>
            <a:r>
              <a:rPr lang="pt-BR" dirty="0" smtClean="0"/>
              <a:t>(A) 405</a:t>
            </a:r>
          </a:p>
          <a:p>
            <a:pPr>
              <a:buNone/>
            </a:pPr>
            <a:r>
              <a:rPr lang="pt-BR" dirty="0" smtClean="0"/>
              <a:t>(B) 702</a:t>
            </a:r>
          </a:p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(C) 1206</a:t>
            </a:r>
          </a:p>
          <a:p>
            <a:pPr>
              <a:buNone/>
            </a:pPr>
            <a:r>
              <a:rPr lang="pt-BR" dirty="0" smtClean="0"/>
              <a:t>(D) 1236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472" y="116632"/>
            <a:ext cx="9705528" cy="83820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pt-BR" sz="3200" b="1" dirty="0" smtClean="0"/>
              <a:t>Questão 01 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0472" y="1124744"/>
            <a:ext cx="9540428" cy="554461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sz="2800" dirty="0" smtClean="0"/>
              <a:t>Observe a figura.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r>
              <a:rPr lang="pt-BR" sz="2800" dirty="0" smtClean="0"/>
              <a:t>A localização dos livros na figura acima é</a:t>
            </a:r>
          </a:p>
          <a:p>
            <a:pPr>
              <a:buNone/>
            </a:pPr>
            <a:r>
              <a:rPr lang="pt-BR" sz="2800" dirty="0" smtClean="0"/>
              <a:t>(A) 1C</a:t>
            </a:r>
          </a:p>
          <a:p>
            <a:pPr>
              <a:buNone/>
            </a:pPr>
            <a:r>
              <a:rPr lang="pt-BR" sz="2800" dirty="0" smtClean="0">
                <a:solidFill>
                  <a:srgbClr val="FF0000"/>
                </a:solidFill>
              </a:rPr>
              <a:t>(B) 2C</a:t>
            </a:r>
          </a:p>
          <a:p>
            <a:pPr>
              <a:buNone/>
            </a:pPr>
            <a:r>
              <a:rPr lang="pt-BR" sz="2800" dirty="0" smtClean="0"/>
              <a:t>(C) 3C</a:t>
            </a:r>
          </a:p>
          <a:p>
            <a:pPr>
              <a:buNone/>
            </a:pPr>
            <a:r>
              <a:rPr lang="pt-BR" sz="2800" dirty="0" smtClean="0"/>
              <a:t>(D) 3B</a:t>
            </a:r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>
              <a:buNone/>
            </a:pPr>
            <a:endParaRPr lang="pt-BR" sz="2550" dirty="0" smtClean="0"/>
          </a:p>
          <a:p>
            <a:endParaRPr lang="pt-BR" sz="2550" dirty="0" smtClean="0"/>
          </a:p>
          <a:p>
            <a:endParaRPr lang="pt-BR" sz="2550" dirty="0" smtClean="0"/>
          </a:p>
          <a:p>
            <a:endParaRPr lang="pt-BR" sz="2550" dirty="0" smtClean="0"/>
          </a:p>
          <a:p>
            <a:endParaRPr lang="pt-BR" sz="2550" dirty="0" smtClean="0"/>
          </a:p>
          <a:p>
            <a:endParaRPr lang="pt-BR" sz="2550" dirty="0" smtClean="0"/>
          </a:p>
          <a:p>
            <a:pPr>
              <a:buNone/>
            </a:pPr>
            <a:endParaRPr lang="pt-BR" sz="2550" dirty="0"/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034" y="1714488"/>
            <a:ext cx="400052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15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Observe o ábaco. </a:t>
            </a:r>
          </a:p>
          <a:p>
            <a:pPr>
              <a:buNone/>
            </a:pPr>
            <a:r>
              <a:rPr lang="pt-BR" dirty="0" smtClean="0"/>
              <a:t>  O algarismo que corresponde as </a:t>
            </a:r>
          </a:p>
          <a:p>
            <a:pPr>
              <a:buNone/>
            </a:pPr>
            <a:r>
              <a:rPr lang="pt-BR" dirty="0" smtClean="0"/>
              <a:t>  dezenas simples é igual a </a:t>
            </a:r>
          </a:p>
          <a:p>
            <a:pPr>
              <a:buNone/>
            </a:pPr>
            <a:r>
              <a:rPr lang="pt-BR" dirty="0" smtClean="0"/>
              <a:t>(A) 3</a:t>
            </a:r>
          </a:p>
          <a:p>
            <a:pPr>
              <a:buNone/>
            </a:pPr>
            <a:r>
              <a:rPr lang="pt-BR" dirty="0" smtClean="0"/>
              <a:t>(B) 5</a:t>
            </a:r>
          </a:p>
          <a:p>
            <a:pPr>
              <a:buNone/>
            </a:pPr>
            <a:r>
              <a:rPr lang="pt-BR" dirty="0" smtClean="0"/>
              <a:t>(C) 2</a:t>
            </a:r>
          </a:p>
          <a:p>
            <a:pPr>
              <a:buNone/>
            </a:pPr>
            <a:r>
              <a:rPr lang="pt-BR" dirty="0" smtClean="0"/>
              <a:t>(D) 4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6140" y="1643050"/>
            <a:ext cx="2565413" cy="2148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15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Observe o ábaco. </a:t>
            </a:r>
          </a:p>
          <a:p>
            <a:pPr>
              <a:buNone/>
            </a:pPr>
            <a:r>
              <a:rPr lang="pt-BR" dirty="0" smtClean="0"/>
              <a:t>  O algarismo que corresponde as </a:t>
            </a:r>
          </a:p>
          <a:p>
            <a:pPr>
              <a:buNone/>
            </a:pPr>
            <a:r>
              <a:rPr lang="pt-BR" dirty="0" smtClean="0"/>
              <a:t>  dezenas simples é igual a </a:t>
            </a:r>
          </a:p>
          <a:p>
            <a:pPr>
              <a:buNone/>
            </a:pPr>
            <a:r>
              <a:rPr lang="pt-BR" dirty="0" smtClean="0"/>
              <a:t>(A) 3</a:t>
            </a:r>
          </a:p>
          <a:p>
            <a:pPr>
              <a:buNone/>
            </a:pPr>
            <a:r>
              <a:rPr lang="pt-BR" dirty="0" smtClean="0"/>
              <a:t>(B) 5</a:t>
            </a:r>
          </a:p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(C) 2</a:t>
            </a:r>
          </a:p>
          <a:p>
            <a:pPr>
              <a:buNone/>
            </a:pPr>
            <a:r>
              <a:rPr lang="pt-BR" dirty="0" smtClean="0"/>
              <a:t>(D) 4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6140" y="1643050"/>
            <a:ext cx="2565413" cy="2148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16 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30200" y="1357299"/>
            <a:ext cx="9410700" cy="4722828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  Em uma certa escola foi feito uma pesquisa com um total de 75 alunos, observe o gráfico.</a:t>
            </a:r>
          </a:p>
          <a:p>
            <a:pPr>
              <a:buNone/>
            </a:pPr>
            <a:r>
              <a:rPr lang="pt-BR" dirty="0" smtClean="0"/>
              <a:t>  A fruta de menor preferência conforme mostra o gráfico é</a:t>
            </a:r>
          </a:p>
          <a:p>
            <a:pPr>
              <a:buNone/>
            </a:pPr>
            <a:r>
              <a:rPr lang="pt-BR" dirty="0" smtClean="0"/>
              <a:t>(A) abacaxi</a:t>
            </a:r>
          </a:p>
          <a:p>
            <a:pPr>
              <a:buNone/>
            </a:pPr>
            <a:r>
              <a:rPr lang="pt-BR" dirty="0" smtClean="0"/>
              <a:t>(B) laranja</a:t>
            </a:r>
          </a:p>
          <a:p>
            <a:pPr>
              <a:buNone/>
            </a:pPr>
            <a:r>
              <a:rPr lang="pt-BR" dirty="0" smtClean="0"/>
              <a:t>(C) mexerica</a:t>
            </a:r>
          </a:p>
          <a:p>
            <a:pPr>
              <a:buNone/>
            </a:pPr>
            <a:r>
              <a:rPr lang="pt-BR" dirty="0" smtClean="0"/>
              <a:t>(D) abacate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9683" y="3115126"/>
            <a:ext cx="6129821" cy="369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16 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30200" y="1357299"/>
            <a:ext cx="9410700" cy="4722828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  Em uma certa escola foi feito uma pesquisa com um total de 75 alunos, observe o gráfico.</a:t>
            </a:r>
          </a:p>
          <a:p>
            <a:pPr>
              <a:buNone/>
            </a:pPr>
            <a:r>
              <a:rPr lang="pt-BR" dirty="0" smtClean="0"/>
              <a:t>  A fruta de menor preferência conforme mostra o gráfico é</a:t>
            </a:r>
          </a:p>
          <a:p>
            <a:pPr>
              <a:buNone/>
            </a:pPr>
            <a:r>
              <a:rPr lang="pt-BR" dirty="0" smtClean="0"/>
              <a:t>(A) abacaxi</a:t>
            </a:r>
          </a:p>
          <a:p>
            <a:pPr>
              <a:buNone/>
            </a:pPr>
            <a:r>
              <a:rPr lang="pt-BR" dirty="0" smtClean="0"/>
              <a:t>(B) laranja</a:t>
            </a:r>
          </a:p>
          <a:p>
            <a:pPr>
              <a:buNone/>
            </a:pPr>
            <a:r>
              <a:rPr lang="pt-BR" dirty="0" smtClean="0"/>
              <a:t>(C) mexerica</a:t>
            </a:r>
          </a:p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(D) abacate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9683" y="3115126"/>
            <a:ext cx="6129821" cy="369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98736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02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Observe as planificações.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A planificação do cubo </a:t>
            </a:r>
          </a:p>
          <a:p>
            <a:pPr>
              <a:buNone/>
            </a:pPr>
            <a:r>
              <a:rPr lang="pt-BR" dirty="0" smtClean="0"/>
              <a:t>é a figura</a:t>
            </a:r>
          </a:p>
          <a:p>
            <a:pPr>
              <a:buNone/>
            </a:pPr>
            <a:r>
              <a:rPr lang="pt-BR" dirty="0" smtClean="0"/>
              <a:t>(A) I</a:t>
            </a:r>
          </a:p>
          <a:p>
            <a:pPr>
              <a:buNone/>
            </a:pPr>
            <a:r>
              <a:rPr lang="pt-BR" dirty="0" smtClean="0"/>
              <a:t>(B) II</a:t>
            </a:r>
          </a:p>
          <a:p>
            <a:pPr>
              <a:buNone/>
            </a:pPr>
            <a:r>
              <a:rPr lang="pt-BR" dirty="0" smtClean="0"/>
              <a:t>(B) III</a:t>
            </a:r>
          </a:p>
          <a:p>
            <a:pPr>
              <a:buNone/>
            </a:pPr>
            <a:r>
              <a:rPr lang="pt-BR" dirty="0" smtClean="0"/>
              <a:t>(D) IV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67248" y="2143116"/>
            <a:ext cx="500066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02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Observe as planificações.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A planificação do cubo </a:t>
            </a:r>
          </a:p>
          <a:p>
            <a:pPr>
              <a:buNone/>
            </a:pPr>
            <a:r>
              <a:rPr lang="pt-BR" dirty="0" smtClean="0"/>
              <a:t>é a figura</a:t>
            </a:r>
          </a:p>
          <a:p>
            <a:pPr>
              <a:buNone/>
            </a:pPr>
            <a:r>
              <a:rPr lang="pt-BR" dirty="0" smtClean="0"/>
              <a:t>(A) I</a:t>
            </a:r>
          </a:p>
          <a:p>
            <a:pPr>
              <a:buNone/>
            </a:pPr>
            <a:r>
              <a:rPr lang="pt-BR" dirty="0" smtClean="0"/>
              <a:t>(B) II</a:t>
            </a:r>
          </a:p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(B) III</a:t>
            </a:r>
          </a:p>
          <a:p>
            <a:pPr>
              <a:buNone/>
            </a:pPr>
            <a:r>
              <a:rPr lang="pt-BR" dirty="0" smtClean="0"/>
              <a:t>(D) IV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67248" y="2143116"/>
            <a:ext cx="500066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0200" y="188640"/>
            <a:ext cx="9410700" cy="838200"/>
          </a:xfrm>
        </p:spPr>
        <p:txBody>
          <a:bodyPr/>
          <a:lstStyle/>
          <a:p>
            <a:r>
              <a:rPr lang="pt-BR" b="1" dirty="0" smtClean="0"/>
              <a:t>Questão 03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0200" y="1653555"/>
            <a:ext cx="9410700" cy="530383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sz="4600" dirty="0" smtClean="0"/>
              <a:t>Das figuras acima a de menor capacidade é</a:t>
            </a:r>
          </a:p>
          <a:p>
            <a:pPr>
              <a:buNone/>
            </a:pPr>
            <a:r>
              <a:rPr lang="pt-BR" sz="4600" dirty="0" smtClean="0"/>
              <a:t>(A) A figura I.</a:t>
            </a:r>
          </a:p>
          <a:p>
            <a:pPr>
              <a:buNone/>
            </a:pPr>
            <a:r>
              <a:rPr lang="pt-BR" sz="4600" dirty="0" smtClean="0"/>
              <a:t>(</a:t>
            </a:r>
            <a:r>
              <a:rPr lang="pt-BR" sz="4600" dirty="0" smtClean="0"/>
              <a:t>B) a figura II.</a:t>
            </a:r>
          </a:p>
          <a:p>
            <a:pPr>
              <a:buNone/>
            </a:pPr>
            <a:r>
              <a:rPr lang="pt-BR" sz="4600" dirty="0" smtClean="0"/>
              <a:t>(C) a figura III.</a:t>
            </a:r>
          </a:p>
          <a:p>
            <a:pPr>
              <a:buNone/>
            </a:pPr>
            <a:r>
              <a:rPr lang="pt-BR" sz="4600" dirty="0" smtClean="0"/>
              <a:t>(D) a figura IV.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9926" y="1124744"/>
            <a:ext cx="6227793" cy="305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0200" y="188640"/>
            <a:ext cx="9410700" cy="838200"/>
          </a:xfrm>
        </p:spPr>
        <p:txBody>
          <a:bodyPr/>
          <a:lstStyle/>
          <a:p>
            <a:r>
              <a:rPr lang="pt-BR" b="1" dirty="0" smtClean="0"/>
              <a:t>Questão 03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0200" y="1653555"/>
            <a:ext cx="9410700" cy="530383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sz="4600" dirty="0" smtClean="0"/>
              <a:t>Das figuras acima a de menor capacidade é</a:t>
            </a:r>
          </a:p>
          <a:p>
            <a:pPr>
              <a:buNone/>
            </a:pPr>
            <a:r>
              <a:rPr lang="pt-BR" sz="4600" dirty="0" smtClean="0">
                <a:solidFill>
                  <a:srgbClr val="FF0000"/>
                </a:solidFill>
              </a:rPr>
              <a:t>(A) a figura I.</a:t>
            </a:r>
          </a:p>
          <a:p>
            <a:pPr>
              <a:buNone/>
            </a:pPr>
            <a:r>
              <a:rPr lang="pt-BR" sz="4600" dirty="0" smtClean="0"/>
              <a:t>(B) a figura II.</a:t>
            </a:r>
          </a:p>
          <a:p>
            <a:pPr>
              <a:buNone/>
            </a:pPr>
            <a:r>
              <a:rPr lang="pt-BR" sz="4600" dirty="0" smtClean="0"/>
              <a:t>(C) a figura III.</a:t>
            </a:r>
          </a:p>
          <a:p>
            <a:pPr>
              <a:buNone/>
            </a:pPr>
            <a:r>
              <a:rPr lang="pt-BR" sz="4600" dirty="0" smtClean="0"/>
              <a:t>(D) a figura IV.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9926" y="1124744"/>
            <a:ext cx="6227793" cy="305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36135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04 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dirty="0" smtClean="0"/>
              <a:t>  João e seus amigos vão dividir um refrigerante de dois  litros em copos de 200ml.</a:t>
            </a:r>
          </a:p>
          <a:p>
            <a:pPr>
              <a:buNone/>
            </a:pPr>
            <a:r>
              <a:rPr lang="pt-BR" dirty="0" smtClean="0"/>
              <a:t>  O número de copos que será cheios </a:t>
            </a:r>
          </a:p>
          <a:p>
            <a:pPr>
              <a:buNone/>
            </a:pPr>
            <a:r>
              <a:rPr lang="pt-BR" dirty="0" smtClean="0"/>
              <a:t>  de refrigerantes será igual a</a:t>
            </a:r>
          </a:p>
          <a:p>
            <a:pPr>
              <a:buNone/>
            </a:pPr>
            <a:r>
              <a:rPr lang="pt-BR" dirty="0" smtClean="0"/>
              <a:t>  (A) 5 copos</a:t>
            </a:r>
          </a:p>
          <a:p>
            <a:pPr>
              <a:buNone/>
            </a:pPr>
            <a:r>
              <a:rPr lang="pt-BR" dirty="0" smtClean="0"/>
              <a:t>  (B) 10 copos</a:t>
            </a:r>
          </a:p>
          <a:p>
            <a:pPr>
              <a:buNone/>
            </a:pPr>
            <a:r>
              <a:rPr lang="pt-BR" dirty="0" smtClean="0"/>
              <a:t>  (C) 15 copos</a:t>
            </a:r>
          </a:p>
          <a:p>
            <a:pPr>
              <a:buNone/>
            </a:pPr>
            <a:r>
              <a:rPr lang="pt-BR" dirty="0" smtClean="0"/>
              <a:t>  (D) 20 copos</a:t>
            </a:r>
          </a:p>
          <a:p>
            <a:pPr algn="just">
              <a:buNone/>
            </a:pPr>
            <a:endParaRPr lang="pt-B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1892" y="2214554"/>
            <a:ext cx="1357322" cy="273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Questão 04 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dirty="0" smtClean="0"/>
              <a:t>  João e seus amigos vão dividir um refrigerante de dois  litros em copos de 200ml.</a:t>
            </a:r>
          </a:p>
          <a:p>
            <a:pPr>
              <a:buNone/>
            </a:pPr>
            <a:r>
              <a:rPr lang="pt-BR" dirty="0" smtClean="0"/>
              <a:t>  O número de copos que será cheios </a:t>
            </a:r>
          </a:p>
          <a:p>
            <a:pPr>
              <a:buNone/>
            </a:pPr>
            <a:r>
              <a:rPr lang="pt-BR" dirty="0" smtClean="0"/>
              <a:t>  de refrigerantes será igual a</a:t>
            </a:r>
          </a:p>
          <a:p>
            <a:pPr>
              <a:buNone/>
            </a:pPr>
            <a:r>
              <a:rPr lang="pt-BR" dirty="0" smtClean="0"/>
              <a:t>  (A) 5 copos</a:t>
            </a:r>
          </a:p>
          <a:p>
            <a:pPr>
              <a:buNone/>
            </a:pPr>
            <a:r>
              <a:rPr lang="pt-BR" dirty="0" smtClean="0"/>
              <a:t>  </a:t>
            </a:r>
            <a:r>
              <a:rPr lang="pt-BR" dirty="0" smtClean="0">
                <a:solidFill>
                  <a:srgbClr val="FF0000"/>
                </a:solidFill>
              </a:rPr>
              <a:t>(B) 10 copos</a:t>
            </a:r>
          </a:p>
          <a:p>
            <a:pPr>
              <a:buNone/>
            </a:pPr>
            <a:r>
              <a:rPr lang="pt-BR" dirty="0" smtClean="0"/>
              <a:t>  (C) 15 copos</a:t>
            </a:r>
          </a:p>
          <a:p>
            <a:pPr>
              <a:buNone/>
            </a:pPr>
            <a:r>
              <a:rPr lang="pt-BR" dirty="0" smtClean="0"/>
              <a:t>  (D) 20 copos</a:t>
            </a:r>
          </a:p>
          <a:p>
            <a:pPr algn="just">
              <a:buNone/>
            </a:pPr>
            <a:endParaRPr lang="pt-B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1892" y="2214554"/>
            <a:ext cx="1357322" cy="2735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Personalizada 7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173</TotalTime>
  <Words>1361</Words>
  <Application>Microsoft Office PowerPoint</Application>
  <PresentationFormat>Papel A4 (210 x 297 mm)</PresentationFormat>
  <Paragraphs>285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Viagem</vt:lpstr>
      <vt:lpstr>GINCANA – DESCRITORES </vt:lpstr>
      <vt:lpstr>Questão 01 </vt:lpstr>
      <vt:lpstr>Questão 01 </vt:lpstr>
      <vt:lpstr>Questão 02 </vt:lpstr>
      <vt:lpstr>Questão 02 </vt:lpstr>
      <vt:lpstr>Questão 03 </vt:lpstr>
      <vt:lpstr>Questão 03 </vt:lpstr>
      <vt:lpstr>Questão 04 </vt:lpstr>
      <vt:lpstr>Questão 04 </vt:lpstr>
      <vt:lpstr>Questão 05 </vt:lpstr>
      <vt:lpstr>Questão 05 </vt:lpstr>
      <vt:lpstr>Questão 06 </vt:lpstr>
      <vt:lpstr>Questão 06 </vt:lpstr>
      <vt:lpstr>Questão 07 </vt:lpstr>
      <vt:lpstr>Questão 07 </vt:lpstr>
      <vt:lpstr>Questão 08 </vt:lpstr>
      <vt:lpstr>Questão 08 </vt:lpstr>
      <vt:lpstr>Questão 09 </vt:lpstr>
      <vt:lpstr>Questão 09 </vt:lpstr>
      <vt:lpstr>Questão 10 </vt:lpstr>
      <vt:lpstr>Questão 10 </vt:lpstr>
      <vt:lpstr>Questão 11 </vt:lpstr>
      <vt:lpstr>Questão 11 </vt:lpstr>
      <vt:lpstr>Questão 12 </vt:lpstr>
      <vt:lpstr>Questão 12 </vt:lpstr>
      <vt:lpstr>Questão 13 </vt:lpstr>
      <vt:lpstr>Questão 13 </vt:lpstr>
      <vt:lpstr>Questão 14 </vt:lpstr>
      <vt:lpstr>Questão 14 </vt:lpstr>
      <vt:lpstr>Questão 15 </vt:lpstr>
      <vt:lpstr>Questão 15 </vt:lpstr>
      <vt:lpstr>Questão 16 </vt:lpstr>
      <vt:lpstr>Questão 16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Usuário do Windows</dc:creator>
  <cp:lastModifiedBy>CIRLEY</cp:lastModifiedBy>
  <cp:revision>27</cp:revision>
  <dcterms:created xsi:type="dcterms:W3CDTF">2021-08-17T18:20:55Z</dcterms:created>
  <dcterms:modified xsi:type="dcterms:W3CDTF">2021-08-25T10:06:05Z</dcterms:modified>
</cp:coreProperties>
</file>