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94" r:id="rId5"/>
    <p:sldId id="258" r:id="rId6"/>
    <p:sldId id="295" r:id="rId7"/>
    <p:sldId id="259" r:id="rId8"/>
    <p:sldId id="296" r:id="rId9"/>
    <p:sldId id="260" r:id="rId10"/>
    <p:sldId id="279" r:id="rId11"/>
    <p:sldId id="261" r:id="rId12"/>
    <p:sldId id="297" r:id="rId13"/>
    <p:sldId id="262" r:id="rId14"/>
    <p:sldId id="281" r:id="rId15"/>
    <p:sldId id="263" r:id="rId16"/>
    <p:sldId id="282" r:id="rId17"/>
    <p:sldId id="264" r:id="rId18"/>
    <p:sldId id="298" r:id="rId19"/>
    <p:sldId id="265" r:id="rId20"/>
    <p:sldId id="299" r:id="rId21"/>
    <p:sldId id="266" r:id="rId22"/>
    <p:sldId id="300" r:id="rId23"/>
    <p:sldId id="267" r:id="rId24"/>
    <p:sldId id="301" r:id="rId25"/>
    <p:sldId id="268" r:id="rId26"/>
    <p:sldId id="302" r:id="rId27"/>
    <p:sldId id="269" r:id="rId28"/>
    <p:sldId id="303" r:id="rId29"/>
    <p:sldId id="270" r:id="rId30"/>
    <p:sldId id="304" r:id="rId31"/>
    <p:sldId id="271" r:id="rId32"/>
    <p:sldId id="305" r:id="rId33"/>
    <p:sldId id="272" r:id="rId34"/>
    <p:sldId id="306" r:id="rId35"/>
    <p:sldId id="273" r:id="rId36"/>
    <p:sldId id="307" r:id="rId37"/>
    <p:sldId id="274" r:id="rId38"/>
    <p:sldId id="308" r:id="rId39"/>
  </p:sldIdLst>
  <p:sldSz cx="9906000" cy="6858000" type="A4"/>
  <p:notesSz cx="7559675" cy="106918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332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0928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523200" y="160452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0928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523200" y="3682080"/>
            <a:ext cx="2870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95000" y="273600"/>
            <a:ext cx="89150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pt-BR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t-BR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onector reto 6"/>
          <p:cNvSpPr/>
          <p:nvPr/>
        </p:nvSpPr>
        <p:spPr>
          <a:xfrm>
            <a:off x="556920" y="534960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4680" cy="1144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pt-BR" sz="18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4680" cy="3976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18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18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 cstate="print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onector reto 6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onector reto 8"/>
          <p:cNvSpPr/>
          <p:nvPr/>
        </p:nvSpPr>
        <p:spPr>
          <a:xfrm>
            <a:off x="556920" y="1050840"/>
            <a:ext cx="9348840" cy="216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Conector reto 11"/>
          <p:cNvSpPr/>
          <p:nvPr/>
        </p:nvSpPr>
        <p:spPr>
          <a:xfrm>
            <a:off x="556920" y="1057680"/>
            <a:ext cx="9348840" cy="2520"/>
          </a:xfrm>
          <a:prstGeom prst="line">
            <a:avLst/>
          </a:prstGeom>
          <a:ln w="9525">
            <a:solidFill>
              <a:srgbClr val="2DA2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5000" y="273600"/>
            <a:ext cx="89150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t-BR" sz="4400" b="0" strike="noStrike" spc="-1">
                <a:latin typeface="Arial"/>
              </a:rPr>
              <a:t>Clique para editar o formato do texto do título</a:t>
            </a: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3200" b="0" strike="noStrike" spc="-1">
                <a:latin typeface="Arial"/>
              </a:rPr>
              <a:t>Clique para editar o formato do texto da estrutura de tópicos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800" b="0" strike="noStrike" spc="-1">
                <a:latin typeface="Arial"/>
              </a:rPr>
              <a:t>2.º nível da estrutura de tópicos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400" b="0" strike="noStrike" spc="-1">
                <a:latin typeface="Arial"/>
              </a:rPr>
              <a:t>3.º nível da estrutura de tópicos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t-BR" sz="2000" b="0" strike="noStrike" spc="-1">
                <a:latin typeface="Arial"/>
              </a:rPr>
              <a:t>4.º nível da estrutura de tópicos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5.º nível da estrutura de tópicos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6.º nível da estrutura de tópicos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t-BR" sz="2000" b="0" strike="noStrike" spc="-1">
                <a:latin typeface="Arial"/>
              </a:rPr>
              <a:t>7.º nível da estrutura de tópicos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 cstate="print">
            <a:alphaModFix amt="75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ítulo 1"/>
          <p:cNvSpPr/>
          <p:nvPr/>
        </p:nvSpPr>
        <p:spPr>
          <a:xfrm>
            <a:off x="488520" y="476640"/>
            <a:ext cx="5615640" cy="2519280"/>
          </a:xfrm>
          <a:prstGeom prst="rect">
            <a:avLst/>
          </a:prstGeom>
          <a:solidFill>
            <a:srgbClr val="B8E4E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4400" b="1" strike="noStrike" cap="all" spc="-1">
                <a:solidFill>
                  <a:srgbClr val="464646"/>
                </a:solidFill>
                <a:latin typeface="Tahoma"/>
                <a:ea typeface="DejaVu Sans"/>
              </a:rPr>
              <a:t>GINCANA – DESCRITORES </a:t>
            </a:r>
            <a:endParaRPr lang="pt-BR" sz="4400" b="0" strike="noStrike" spc="-1">
              <a:latin typeface="Arial"/>
            </a:endParaRPr>
          </a:p>
        </p:txBody>
      </p:sp>
      <p:sp>
        <p:nvSpPr>
          <p:cNvPr id="84" name="Subtítulo 2"/>
          <p:cNvSpPr/>
          <p:nvPr/>
        </p:nvSpPr>
        <p:spPr>
          <a:xfrm>
            <a:off x="1928520" y="3357000"/>
            <a:ext cx="7271640" cy="1510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rmAutofit/>
          </a:bodyPr>
          <a:lstStyle/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pt-BR" sz="1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1" strike="noStrike" spc="-1">
                <a:solidFill>
                  <a:srgbClr val="3D3D3D"/>
                </a:solidFill>
                <a:latin typeface="Tahoma"/>
                <a:ea typeface="DejaVu Sans"/>
              </a:rPr>
              <a:t>Matemática</a:t>
            </a:r>
            <a:endParaRPr lang="pt-BR" sz="2800" b="0" strike="noStrike" spc="-1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pt-BR" sz="2800" b="0" strike="noStrike" spc="-1">
                <a:solidFill>
                  <a:srgbClr val="3D3D3D"/>
                </a:solidFill>
                <a:latin typeface="Tahoma"/>
                <a:ea typeface="DejaVu Sans"/>
              </a:rPr>
              <a:t>9º ANO – Ensino Fundamental</a:t>
            </a:r>
            <a:endParaRPr lang="pt-BR" sz="2800" b="0" strike="noStrike" spc="-1">
              <a:latin typeface="Arial"/>
            </a:endParaRPr>
          </a:p>
        </p:txBody>
      </p:sp>
      <p:pic>
        <p:nvPicPr>
          <p:cNvPr id="85" name="Picture 2" descr="F:\logomarca_saep.png"/>
          <p:cNvPicPr/>
          <p:nvPr/>
        </p:nvPicPr>
        <p:blipFill>
          <a:blip r:embed="rId3" cstate="print"/>
          <a:stretch/>
        </p:blipFill>
        <p:spPr>
          <a:xfrm>
            <a:off x="6249240" y="72000"/>
            <a:ext cx="3434040" cy="3067920"/>
          </a:xfrm>
          <a:prstGeom prst="rect">
            <a:avLst/>
          </a:prstGeom>
          <a:ln w="0">
            <a:noFill/>
          </a:ln>
        </p:spPr>
      </p:pic>
      <p:pic>
        <p:nvPicPr>
          <p:cNvPr id="86" name="Picture 3" descr="F:\logo educação.png"/>
          <p:cNvPicPr/>
          <p:nvPr/>
        </p:nvPicPr>
        <p:blipFill>
          <a:blip r:embed="rId4" cstate="print"/>
          <a:stretch/>
        </p:blipFill>
        <p:spPr>
          <a:xfrm>
            <a:off x="5445000" y="5589360"/>
            <a:ext cx="4460040" cy="1267560"/>
          </a:xfrm>
          <a:prstGeom prst="rect">
            <a:avLst/>
          </a:prstGeom>
          <a:ln w="0">
            <a:noFill/>
          </a:ln>
        </p:spPr>
      </p:pic>
      <p:sp>
        <p:nvSpPr>
          <p:cNvPr id="87" name="Triângulo retângulo 6"/>
          <p:cNvSpPr/>
          <p:nvPr/>
        </p:nvSpPr>
        <p:spPr>
          <a:xfrm>
            <a:off x="-15480" y="4005000"/>
            <a:ext cx="3743280" cy="2879280"/>
          </a:xfrm>
          <a:prstGeom prst="rtTriangle">
            <a:avLst/>
          </a:prstGeom>
          <a:solidFill>
            <a:srgbClr val="2DA2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1_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5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  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05" name="Espaço Reservado para Conteúdo 2_3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2400" dirty="0"/>
              <a:t>Matheus imaginava uma forma de medir a largura do rio que margeia a sua cidade. Para resolver o problema, fixou 3 estacas como vértices de um triângulo retângulo em uma das margens e amarrou uma corda em volta, com as medidas da figura. Na outra margem, fixou duas estacas com 100 m de distância entre elas, alinhando perpendicularmente com um lado do triângulo da outra margem e representou no desenho um triângulo imaginário sobre o leito do rio, de forma que os triângulos são semelhantes.</a:t>
            </a:r>
            <a:endParaRPr lang="pt-BR" sz="2400" dirty="0">
              <a:effectLst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180000" y="3242520"/>
            <a:ext cx="9359640" cy="342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16033" y="4278260"/>
            <a:ext cx="59937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A medida aproximada da largura </a:t>
            </a:r>
            <a:r>
              <a:rPr lang="pt-BR" sz="2600" b="1" dirty="0"/>
              <a:t>x</a:t>
            </a:r>
            <a:r>
              <a:rPr lang="pt-BR" sz="2600" dirty="0"/>
              <a:t> do rio é</a:t>
            </a:r>
          </a:p>
          <a:p>
            <a:pPr algn="just"/>
            <a:r>
              <a:rPr lang="pt-BR" sz="2600" dirty="0"/>
              <a:t>(A) 133 m.</a:t>
            </a:r>
          </a:p>
          <a:p>
            <a:pPr algn="just"/>
            <a:r>
              <a:rPr lang="pt-BR" sz="2600" dirty="0"/>
              <a:t>(B) 125 m.</a:t>
            </a:r>
          </a:p>
          <a:p>
            <a:pPr algn="just"/>
            <a:r>
              <a:rPr lang="pt-BR" sz="2600" dirty="0"/>
              <a:t>(C) 75 m.</a:t>
            </a:r>
          </a:p>
          <a:p>
            <a:pPr algn="just"/>
            <a:r>
              <a:rPr lang="pt-BR" sz="2600" dirty="0"/>
              <a:t>(D) 69 m.</a:t>
            </a:r>
          </a:p>
          <a:p>
            <a:pPr algn="just"/>
            <a:endParaRPr lang="pt-BR" sz="2800" spc="-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915" y="4271750"/>
            <a:ext cx="2922252" cy="2324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ítulo 1_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5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  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05" name="Espaço Reservado para Conteúdo 2_3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2400" dirty="0"/>
              <a:t>Matheus imaginava uma forma de medir a largura do rio que margeia a sua cidade. Para resolver o problema, fixou 3 estacas como vértices de um triângulo retângulo em uma das margens e amarrou uma corda em volta, com as medidas da figura. Na outra margem, fixou duas estacas com 100 m de distância entre elas, alinhando perpendicularmente com um lado do triângulo da outra margem e representou no desenho um triângulo imaginário sobre o leito do rio, de forma que os triângulos são semelhantes.</a:t>
            </a:r>
            <a:endParaRPr lang="pt-BR" sz="2400" dirty="0">
              <a:effectLst/>
            </a:endParaRPr>
          </a:p>
        </p:txBody>
      </p:sp>
      <p:sp>
        <p:nvSpPr>
          <p:cNvPr id="106" name="Retângulo 105"/>
          <p:cNvSpPr/>
          <p:nvPr/>
        </p:nvSpPr>
        <p:spPr>
          <a:xfrm>
            <a:off x="180000" y="3242520"/>
            <a:ext cx="9359640" cy="3425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716033" y="4278260"/>
            <a:ext cx="5993787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dirty="0"/>
              <a:t>A medida aproximada da largura </a:t>
            </a:r>
            <a:r>
              <a:rPr lang="pt-BR" sz="2600" b="1" dirty="0"/>
              <a:t>x</a:t>
            </a:r>
            <a:r>
              <a:rPr lang="pt-BR" sz="2600" dirty="0"/>
              <a:t> do rio é</a:t>
            </a:r>
          </a:p>
          <a:p>
            <a:pPr algn="just"/>
            <a:r>
              <a:rPr lang="pt-BR" sz="2600" dirty="0"/>
              <a:t>(A) 133 m.</a:t>
            </a:r>
          </a:p>
          <a:p>
            <a:pPr algn="just"/>
            <a:r>
              <a:rPr lang="pt-BR" sz="2600" b="1" dirty="0">
                <a:solidFill>
                  <a:srgbClr val="FF0000"/>
                </a:solidFill>
              </a:rPr>
              <a:t>(B) 125 m.</a:t>
            </a:r>
          </a:p>
          <a:p>
            <a:pPr algn="just"/>
            <a:r>
              <a:rPr lang="pt-BR" sz="2600" dirty="0"/>
              <a:t>(C) 75 m.</a:t>
            </a:r>
          </a:p>
          <a:p>
            <a:pPr algn="just"/>
            <a:r>
              <a:rPr lang="pt-BR" sz="2600" dirty="0"/>
              <a:t>(D) 69 m.</a:t>
            </a:r>
          </a:p>
          <a:p>
            <a:pPr algn="just"/>
            <a:endParaRPr lang="pt-BR" sz="2800" spc="-1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915" y="4271750"/>
            <a:ext cx="2922252" cy="23248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1_4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6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   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09" name="Espaço Reservado para Conteúdo 2_4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3200" dirty="0"/>
              <a:t>Observe as retas no sistema cartesiano.</a:t>
            </a:r>
          </a:p>
          <a:p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82" y="1779313"/>
            <a:ext cx="3089591" cy="33503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562065" y="2565779"/>
            <a:ext cx="6177735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 sistema cuja solução coincide com o ponto de cruzamento das retas </a:t>
            </a:r>
            <a:r>
              <a:rPr lang="pt-BR" sz="3200" dirty="0" smtClean="0"/>
              <a:t>é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46480" y="4263642"/>
            <a:ext cx="5112961" cy="22960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ítulo 1_4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6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   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09" name="Espaço Reservado para Conteúdo 2_4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3200" dirty="0"/>
              <a:t>Observe as retas no sistema cartesiano.</a:t>
            </a:r>
          </a:p>
          <a:p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3230" y="1779312"/>
            <a:ext cx="2879477" cy="31224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CaixaDeTexto 4"/>
              <p:cNvSpPr txBox="1"/>
              <p:nvPr/>
            </p:nvSpPr>
            <p:spPr>
              <a:xfrm>
                <a:off x="3562065" y="2565779"/>
                <a:ext cx="6177735" cy="61696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BR" sz="2800" dirty="0" smtClean="0"/>
                  <a:t>O sistema cuja solução coincide com o ponto de cruzamento das retas é</a:t>
                </a:r>
              </a:p>
              <a:p>
                <a:pPr algn="just"/>
                <a:r>
                  <a:rPr lang="pt-BR" sz="2800" dirty="0" smtClean="0"/>
                  <a:t>(A</a:t>
                </a:r>
                <a14:m>
                  <m:oMath xmlns:m="http://schemas.openxmlformats.org/officeDocument/2006/math">
                    <m:r>
                      <a:rPr lang="pt-BR" sz="2800" b="0" i="0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pt-BR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28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 smtClean="0"/>
                  <a:t>     </a:t>
                </a:r>
                <a:r>
                  <a:rPr lang="pt-BR" sz="2800" dirty="0"/>
                  <a:t>(C</a:t>
                </a:r>
                <a14:m>
                  <m:oMath xmlns:m="http://schemas.openxmlformats.org/officeDocument/2006/math">
                    <m:r>
                      <a:rPr lang="pt-BR" sz="280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endParaRPr lang="pt-BR" sz="2800" dirty="0" smtClean="0"/>
              </a:p>
              <a:p>
                <a:pPr algn="just"/>
                <a:endParaRPr lang="pt-BR" sz="2800" dirty="0" smtClean="0"/>
              </a:p>
              <a:p>
                <a:pPr algn="just"/>
                <a:r>
                  <a:rPr lang="pt-BR" sz="2800" dirty="0" smtClean="0">
                    <a:solidFill>
                      <a:srgbClr val="FF0000"/>
                    </a:solidFill>
                  </a:rPr>
                  <a:t>(B</a:t>
                </a:r>
                <a14:m>
                  <m:oMath xmlns:m="http://schemas.openxmlformats.org/officeDocument/2006/math">
                    <m:r>
                      <a:rPr lang="pt-BR" sz="28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pt-B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=1</m:t>
                            </m:r>
                          </m:e>
                          <m:e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lang="pt-BR" sz="2800" dirty="0" smtClean="0"/>
                  <a:t>     </a:t>
                </a:r>
                <a:r>
                  <a:rPr lang="pt-BR" sz="2800" dirty="0"/>
                  <a:t>(D</a:t>
                </a:r>
                <a14:m>
                  <m:oMath xmlns:m="http://schemas.openxmlformats.org/officeDocument/2006/math">
                    <m:r>
                      <a:rPr lang="pt-BR" sz="280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pt-BR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pt-BR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e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2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pt-BR" sz="2800" i="1"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endParaRPr lang="pt-BR" sz="2800" dirty="0" smtClean="0"/>
              </a:p>
              <a:p>
                <a:pPr algn="just"/>
                <a:endParaRPr lang="pt-BR" sz="2800" dirty="0"/>
              </a:p>
              <a:p>
                <a:pPr algn="just"/>
                <a:endParaRPr lang="pt-BR" sz="2800" dirty="0" smtClean="0"/>
              </a:p>
              <a:p>
                <a:pPr algn="just"/>
                <a:endParaRPr lang="pt-BR" sz="2800" dirty="0"/>
              </a:p>
              <a:p>
                <a:pPr algn="just"/>
                <a:endParaRPr lang="pt-BR" sz="2800" dirty="0" smtClean="0"/>
              </a:p>
              <a:p>
                <a:pPr algn="just"/>
                <a:endParaRPr lang="pt-BR" sz="2800" dirty="0"/>
              </a:p>
              <a:p>
                <a:pPr algn="just"/>
                <a:endParaRPr lang="pt-BR" sz="2800" dirty="0" smtClean="0"/>
              </a:p>
              <a:p>
                <a:endParaRPr lang="pt-BR" dirty="0"/>
              </a:p>
            </p:txBody>
          </p:sp>
        </mc:Choice>
        <mc:Fallback>
          <p:sp>
            <p:nvSpPr>
              <p:cNvPr id="5" name="CaixaDe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2065" y="2565779"/>
                <a:ext cx="6177735" cy="6169638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l="-1972" t="-1087" r="-1972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891921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ítulo 1_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7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14" name="Espaço Reservado para Conteúdo 2_5"/>
          <p:cNvSpPr/>
          <p:nvPr/>
        </p:nvSpPr>
        <p:spPr>
          <a:xfrm>
            <a:off x="419725" y="1116000"/>
            <a:ext cx="8949128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200" dirty="0"/>
              <a:t>A adicionando a terça parte de um número com a metade de outro é igual a 4 e a diferença entre o triplo do maior deles e o dobro do menor é igual a 21.</a:t>
            </a:r>
          </a:p>
          <a:p>
            <a:pPr algn="just"/>
            <a:endParaRPr lang="pt-BR" sz="2800" dirty="0"/>
          </a:p>
          <a:p>
            <a:pPr algn="just"/>
            <a:endParaRPr lang="pt-BR" sz="2550" b="0" strike="noStrike" spc="-1" dirty="0">
              <a:latin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96036" y="3274229"/>
            <a:ext cx="3057098" cy="161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494675" y="3329830"/>
            <a:ext cx="791480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O sistema que representa essa situação </a:t>
            </a:r>
            <a:r>
              <a:rPr lang="pt-BR" sz="3200" dirty="0" smtClean="0"/>
              <a:t>é</a:t>
            </a:r>
          </a:p>
          <a:p>
            <a:pPr algn="just"/>
            <a:endParaRPr lang="pt-BR" sz="2800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  <a:p>
            <a:pPr algn="just"/>
            <a:endParaRPr lang="pt-BR" dirty="0" smtClean="0"/>
          </a:p>
          <a:p>
            <a:pPr algn="just"/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551" y="3976734"/>
            <a:ext cx="6699181" cy="27913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ítulo 1_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7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14" name="Espaço Reservado para Conteúdo 2_5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/>
              <a:t>A adicionando a terça parte de um número com a metade de outro é igual a 4 e a diferença entre o triplo do maior deles e o dobro do menor é igual a 21</a:t>
            </a:r>
            <a:r>
              <a:rPr lang="pt-BR" sz="3000" dirty="0" smtClean="0"/>
              <a:t>.</a:t>
            </a:r>
          </a:p>
          <a:p>
            <a:pPr algn="just"/>
            <a:endParaRPr lang="pt-BR" sz="3000" dirty="0" smtClean="0"/>
          </a:p>
          <a:p>
            <a:pPr algn="just"/>
            <a:endParaRPr lang="pt-BR" sz="3000" dirty="0" smtClean="0"/>
          </a:p>
          <a:p>
            <a:pPr algn="just"/>
            <a:endParaRPr lang="pt-BR" sz="3000" dirty="0"/>
          </a:p>
          <a:p>
            <a:pPr algn="just"/>
            <a:endParaRPr lang="pt-BR" sz="2800" dirty="0"/>
          </a:p>
          <a:p>
            <a:pPr algn="just"/>
            <a:endParaRPr lang="pt-BR" sz="2550" b="0" strike="noStrike" spc="-1" dirty="0">
              <a:latin typeface="Arial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696036" y="3274229"/>
            <a:ext cx="3057098" cy="1611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4" name="CaixaDeTexto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0519" y="2715240"/>
            <a:ext cx="7865307" cy="7839710"/>
          </a:xfrm>
          <a:prstGeom prst="rect">
            <a:avLst/>
          </a:prstGeom>
          <a:blipFill rotWithShape="0">
            <a:blip r:embed="rId3" cstate="print"/>
            <a:stretch>
              <a:fillRect l="-1628" t="-778"/>
            </a:stretch>
          </a:blipFill>
        </p:spPr>
        <p:txBody>
          <a:bodyPr/>
          <a:lstStyle/>
          <a:p>
            <a:endParaRPr lang="pt-BR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3651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ítulo 1_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8 -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SAEP 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18" name="Espaço Reservado para Conteúdo 2_6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2800" dirty="0"/>
              <a:t>Montagem de figuras com triângulos equiláteros.</a:t>
            </a:r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880" y="1675821"/>
            <a:ext cx="6315583" cy="25214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2500" y="4158884"/>
            <a:ext cx="94347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Seguindo o mesmo padrão, a expressão algébrica que representa esse aumento regular do número de lados é</a:t>
            </a:r>
          </a:p>
          <a:p>
            <a:pPr algn="just"/>
            <a:r>
              <a:rPr lang="pt-BR" sz="2800" dirty="0"/>
              <a:t>(A) 1 + 2.n</a:t>
            </a:r>
          </a:p>
          <a:p>
            <a:pPr algn="just"/>
            <a:r>
              <a:rPr lang="pt-BR" sz="2800" dirty="0"/>
              <a:t>(B) 1 – 2.n</a:t>
            </a:r>
          </a:p>
          <a:p>
            <a:pPr algn="just"/>
            <a:r>
              <a:rPr lang="pt-BR" sz="2800" dirty="0"/>
              <a:t>(C) 2 + n</a:t>
            </a:r>
          </a:p>
          <a:p>
            <a:pPr algn="just"/>
            <a:r>
              <a:rPr lang="pt-BR" sz="2800" dirty="0"/>
              <a:t>(D) 1 + n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ítulo 1_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8 -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SAEP 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18" name="Espaço Reservado para Conteúdo 2_6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2800" dirty="0"/>
              <a:t>Montagem de figuras com triângulos equiláteros.</a:t>
            </a:r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1880" y="1675821"/>
            <a:ext cx="6315583" cy="252142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2500" y="4158884"/>
            <a:ext cx="9434799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Seguindo o mesmo padrão, a expressão algébrica que representa esse aumento regular do número de lados é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</a:rPr>
              <a:t>(A) 1 + 2.n</a:t>
            </a:r>
          </a:p>
          <a:p>
            <a:pPr algn="just"/>
            <a:r>
              <a:rPr lang="pt-BR" sz="2800" dirty="0"/>
              <a:t>(B) 1 – 2.n</a:t>
            </a:r>
          </a:p>
          <a:p>
            <a:pPr algn="just"/>
            <a:r>
              <a:rPr lang="pt-BR" sz="2800" dirty="0"/>
              <a:t>(C) 2 + n</a:t>
            </a:r>
          </a:p>
          <a:p>
            <a:pPr algn="just"/>
            <a:r>
              <a:rPr lang="pt-BR" sz="2800" dirty="0"/>
              <a:t>(D) 1 + n</a:t>
            </a:r>
          </a:p>
          <a:p>
            <a:endParaRPr lang="pt-B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 1_7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9 – SAEP 2019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2" name="Espaço Reservado para Conteúdo 2_7"/>
          <p:cNvSpPr/>
          <p:nvPr/>
        </p:nvSpPr>
        <p:spPr>
          <a:xfrm>
            <a:off x="180000" y="1116000"/>
            <a:ext cx="9559800" cy="57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pt-BR" sz="3500" dirty="0" smtClean="0"/>
              <a:t>Dos </a:t>
            </a:r>
            <a:r>
              <a:rPr lang="pt-BR" sz="3500" dirty="0"/>
              <a:t>alunos de uma turma do nono ano, o número de meninas (x) excede de 8 o número de meninos (y). </a:t>
            </a:r>
          </a:p>
          <a:p>
            <a:pPr algn="just"/>
            <a:r>
              <a:rPr lang="pt-BR" sz="3500" dirty="0"/>
              <a:t>A expressão que que representa o número de meninos em função do número de meninas é</a:t>
            </a:r>
          </a:p>
          <a:p>
            <a:pPr algn="just"/>
            <a:r>
              <a:rPr lang="pt-BR" sz="3500" dirty="0"/>
              <a:t>(A) y = </a:t>
            </a:r>
            <a:r>
              <a:rPr lang="pt-BR" sz="3500" dirty="0" smtClean="0"/>
              <a:t>x - 8</a:t>
            </a:r>
            <a:endParaRPr lang="pt-BR" sz="3500" dirty="0"/>
          </a:p>
          <a:p>
            <a:pPr algn="just"/>
            <a:r>
              <a:rPr lang="pt-BR" sz="3500" dirty="0"/>
              <a:t>(B) x = </a:t>
            </a:r>
            <a:r>
              <a:rPr lang="pt-BR" sz="3500" dirty="0" smtClean="0"/>
              <a:t>8y</a:t>
            </a:r>
            <a:endParaRPr lang="pt-BR" sz="3500" dirty="0"/>
          </a:p>
          <a:p>
            <a:pPr algn="just"/>
            <a:r>
              <a:rPr lang="pt-BR" sz="3500" dirty="0"/>
              <a:t>(C) y = x + 8</a:t>
            </a:r>
          </a:p>
          <a:p>
            <a:pPr algn="just"/>
            <a:r>
              <a:rPr lang="pt-BR" sz="3500" dirty="0"/>
              <a:t>(D) x = y – 8</a:t>
            </a:r>
            <a:endParaRPr lang="pt-BR" sz="35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ítulo 1_7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>
                <a:solidFill>
                  <a:srgbClr val="000000"/>
                </a:solidFill>
                <a:latin typeface="Arial"/>
                <a:ea typeface="Times New Roman"/>
              </a:rPr>
              <a:t>ITEM 9 – SAEP 2019 </a:t>
            </a:r>
            <a:endParaRPr lang="pt-BR" sz="3200" b="0" strike="noStrike" spc="-1">
              <a:latin typeface="Arial"/>
            </a:endParaRPr>
          </a:p>
        </p:txBody>
      </p:sp>
      <p:sp>
        <p:nvSpPr>
          <p:cNvPr id="122" name="Espaço Reservado para Conteúdo 2_7"/>
          <p:cNvSpPr/>
          <p:nvPr/>
        </p:nvSpPr>
        <p:spPr>
          <a:xfrm>
            <a:off x="180000" y="1116000"/>
            <a:ext cx="9559800" cy="57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pt-BR" sz="3500" dirty="0" smtClean="0"/>
              <a:t>Dos </a:t>
            </a:r>
            <a:r>
              <a:rPr lang="pt-BR" sz="3500" dirty="0"/>
              <a:t>alunos de uma turma do nono ano, o número de meninas (x) excede de 8 o número de meninos (y). </a:t>
            </a:r>
          </a:p>
          <a:p>
            <a:pPr algn="just"/>
            <a:r>
              <a:rPr lang="pt-BR" sz="3500" dirty="0"/>
              <a:t>A expressão que que representa o número de meninos em função do número de meninas é</a:t>
            </a:r>
          </a:p>
          <a:p>
            <a:pPr algn="just"/>
            <a:r>
              <a:rPr lang="pt-BR" sz="3500" b="1" dirty="0">
                <a:solidFill>
                  <a:srgbClr val="FF0000"/>
                </a:solidFill>
              </a:rPr>
              <a:t>(A) y = </a:t>
            </a:r>
            <a:r>
              <a:rPr lang="pt-BR" sz="3500" b="1" dirty="0" smtClean="0">
                <a:solidFill>
                  <a:srgbClr val="FF0000"/>
                </a:solidFill>
              </a:rPr>
              <a:t>x - 8</a:t>
            </a:r>
            <a:endParaRPr lang="pt-BR" sz="3500" b="1" dirty="0">
              <a:solidFill>
                <a:srgbClr val="FF0000"/>
              </a:solidFill>
            </a:endParaRPr>
          </a:p>
          <a:p>
            <a:pPr algn="just"/>
            <a:r>
              <a:rPr lang="pt-BR" sz="3500" dirty="0"/>
              <a:t>(B) x = </a:t>
            </a:r>
            <a:r>
              <a:rPr lang="pt-BR" sz="3500" dirty="0" smtClean="0"/>
              <a:t>8y</a:t>
            </a:r>
            <a:endParaRPr lang="pt-BR" sz="3500" dirty="0"/>
          </a:p>
          <a:p>
            <a:pPr algn="just"/>
            <a:r>
              <a:rPr lang="pt-BR" sz="3500" dirty="0"/>
              <a:t>(C) y = x + 8</a:t>
            </a:r>
          </a:p>
          <a:p>
            <a:pPr algn="just"/>
            <a:r>
              <a:rPr lang="pt-BR" sz="3500" dirty="0"/>
              <a:t>(D) x = y – 8</a:t>
            </a:r>
            <a:endParaRPr lang="pt-BR" sz="35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1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2018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89" name="Espaço Reservado para Conteúdo 2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pt-BR" sz="3500" dirty="0" smtClean="0"/>
              <a:t>Uma </a:t>
            </a:r>
            <a:r>
              <a:rPr lang="pt-BR" sz="3500" dirty="0"/>
              <a:t>bomba retira 18 litros de água de um lago por minuto. Sendo 1 hora igual a 60 minutos, em 4 horas de funcionamento da bomba serão retirados </a:t>
            </a:r>
          </a:p>
          <a:p>
            <a:pPr algn="just"/>
            <a:r>
              <a:rPr lang="pt-BR" sz="3500" dirty="0"/>
              <a:t>(A) 72 litros. </a:t>
            </a:r>
          </a:p>
          <a:p>
            <a:pPr algn="just"/>
            <a:r>
              <a:rPr lang="pt-BR" sz="3500" dirty="0"/>
              <a:t>(B) 1080 litros. </a:t>
            </a:r>
          </a:p>
          <a:p>
            <a:pPr algn="just"/>
            <a:r>
              <a:rPr lang="pt-BR" sz="3500" dirty="0"/>
              <a:t>(C) 2160 litros.</a:t>
            </a:r>
          </a:p>
          <a:p>
            <a:pPr algn="just"/>
            <a:r>
              <a:rPr lang="pt-BR" sz="3500" dirty="0"/>
              <a:t>(D) 4320 litros</a:t>
            </a:r>
            <a:r>
              <a:rPr lang="pt-BR" sz="3500" dirty="0" smtClean="0"/>
              <a:t>.</a:t>
            </a:r>
            <a:endParaRPr lang="pt-BR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 1_8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10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25" name="Espaço Reservado para Conteúdo 2_8"/>
          <p:cNvSpPr/>
          <p:nvPr/>
        </p:nvSpPr>
        <p:spPr>
          <a:xfrm>
            <a:off x="350646" y="1238830"/>
            <a:ext cx="9243059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500" dirty="0" smtClean="0"/>
              <a:t>Em </a:t>
            </a:r>
            <a:r>
              <a:rPr lang="pt-BR" sz="3500" dirty="0"/>
              <a:t>um restaurante self </a:t>
            </a:r>
            <a:r>
              <a:rPr lang="pt-BR" sz="3500" dirty="0" err="1"/>
              <a:t>service</a:t>
            </a:r>
            <a:r>
              <a:rPr lang="pt-BR" sz="3500" dirty="0"/>
              <a:t> a refeição é </a:t>
            </a:r>
            <a:r>
              <a:rPr lang="pt-BR" sz="3500" dirty="0" smtClean="0"/>
              <a:t>vendida a </a:t>
            </a:r>
            <a:r>
              <a:rPr lang="pt-BR" sz="3500" dirty="0"/>
              <a:t>R$ 35,00 o quilo</a:t>
            </a:r>
            <a:r>
              <a:rPr lang="pt-BR" sz="3500" dirty="0" smtClean="0"/>
              <a:t>. Nesse </a:t>
            </a:r>
            <a:r>
              <a:rPr lang="pt-BR" sz="3500" dirty="0"/>
              <a:t>restaurante o preço de 2,5kg de comida </a:t>
            </a:r>
            <a:r>
              <a:rPr lang="pt-BR" sz="3500" dirty="0" smtClean="0"/>
              <a:t>é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dirty="0" smtClean="0"/>
              <a:t> R</a:t>
            </a:r>
            <a:r>
              <a:rPr lang="pt-BR" sz="3500" dirty="0"/>
              <a:t>$ </a:t>
            </a:r>
            <a:r>
              <a:rPr lang="pt-BR" sz="3500" dirty="0" smtClean="0"/>
              <a:t>88,50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dirty="0" smtClean="0"/>
              <a:t> R</a:t>
            </a:r>
            <a:r>
              <a:rPr lang="pt-BR" sz="3500" dirty="0"/>
              <a:t>$ </a:t>
            </a:r>
            <a:r>
              <a:rPr lang="pt-BR" sz="3500" dirty="0" smtClean="0"/>
              <a:t>87,50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dirty="0" smtClean="0"/>
              <a:t> R</a:t>
            </a:r>
            <a:r>
              <a:rPr lang="pt-BR" sz="3500" dirty="0"/>
              <a:t>$ </a:t>
            </a:r>
            <a:r>
              <a:rPr lang="pt-BR" sz="3500" dirty="0" smtClean="0"/>
              <a:t>70,50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dirty="0" smtClean="0"/>
              <a:t> R</a:t>
            </a:r>
            <a:r>
              <a:rPr lang="pt-BR" sz="3500" dirty="0"/>
              <a:t>$ 52,50</a:t>
            </a:r>
            <a:endParaRPr lang="pt-BR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ítulo 1_8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10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25" name="Espaço Reservado para Conteúdo 2_8"/>
          <p:cNvSpPr/>
          <p:nvPr/>
        </p:nvSpPr>
        <p:spPr>
          <a:xfrm>
            <a:off x="350646" y="1238830"/>
            <a:ext cx="9243059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500" dirty="0" smtClean="0"/>
              <a:t>Em </a:t>
            </a:r>
            <a:r>
              <a:rPr lang="pt-BR" sz="3500" dirty="0"/>
              <a:t>um restaurante self </a:t>
            </a:r>
            <a:r>
              <a:rPr lang="pt-BR" sz="3500" dirty="0" err="1"/>
              <a:t>service</a:t>
            </a:r>
            <a:r>
              <a:rPr lang="pt-BR" sz="3500" dirty="0"/>
              <a:t> a refeição é </a:t>
            </a:r>
            <a:r>
              <a:rPr lang="pt-BR" sz="3500" dirty="0" smtClean="0"/>
              <a:t>vendida a </a:t>
            </a:r>
            <a:r>
              <a:rPr lang="pt-BR" sz="3500" dirty="0"/>
              <a:t>R$ 35,00 o quilo</a:t>
            </a:r>
            <a:r>
              <a:rPr lang="pt-BR" sz="3500" dirty="0" smtClean="0"/>
              <a:t>. Nesse </a:t>
            </a:r>
            <a:r>
              <a:rPr lang="pt-BR" sz="3500" dirty="0"/>
              <a:t>restaurante o preço de 2,5kg de comida </a:t>
            </a:r>
            <a:r>
              <a:rPr lang="pt-BR" sz="3500" dirty="0" smtClean="0"/>
              <a:t>é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dirty="0" smtClean="0"/>
              <a:t> R</a:t>
            </a:r>
            <a:r>
              <a:rPr lang="pt-BR" sz="3500" dirty="0"/>
              <a:t>$ </a:t>
            </a:r>
            <a:r>
              <a:rPr lang="pt-BR" sz="3500" dirty="0" smtClean="0"/>
              <a:t>88,50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b="1" dirty="0" smtClean="0">
                <a:solidFill>
                  <a:srgbClr val="FF0000"/>
                </a:solidFill>
              </a:rPr>
              <a:t> R</a:t>
            </a:r>
            <a:r>
              <a:rPr lang="pt-BR" sz="3500" b="1" dirty="0">
                <a:solidFill>
                  <a:srgbClr val="FF0000"/>
                </a:solidFill>
              </a:rPr>
              <a:t>$ </a:t>
            </a:r>
            <a:r>
              <a:rPr lang="pt-BR" sz="3500" b="1" dirty="0" smtClean="0">
                <a:solidFill>
                  <a:srgbClr val="FF0000"/>
                </a:solidFill>
              </a:rPr>
              <a:t>87,50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dirty="0" smtClean="0"/>
              <a:t> R</a:t>
            </a:r>
            <a:r>
              <a:rPr lang="pt-BR" sz="3500" dirty="0"/>
              <a:t>$ </a:t>
            </a:r>
            <a:r>
              <a:rPr lang="pt-BR" sz="3500" dirty="0" smtClean="0"/>
              <a:t>70,50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500" dirty="0" smtClean="0"/>
              <a:t> R</a:t>
            </a:r>
            <a:r>
              <a:rPr lang="pt-BR" sz="3500" dirty="0"/>
              <a:t>$ 52,50</a:t>
            </a:r>
            <a:endParaRPr lang="pt-BR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ítulo 1_9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11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27" name="Espaço Reservado para Conteúdo 2_9"/>
          <p:cNvSpPr/>
          <p:nvPr/>
        </p:nvSpPr>
        <p:spPr>
          <a:xfrm>
            <a:off x="434714" y="1145980"/>
            <a:ext cx="9099029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600" dirty="0"/>
              <a:t>Um quilograma de queijo </a:t>
            </a:r>
            <a:r>
              <a:rPr lang="pt-BR" sz="3600" dirty="0" err="1"/>
              <a:t>muçarela</a:t>
            </a:r>
            <a:r>
              <a:rPr lang="pt-BR" sz="3600" dirty="0"/>
              <a:t> custa R$ 18,50,enquanto a mesma quantidade de </a:t>
            </a:r>
            <a:r>
              <a:rPr lang="pt-BR" sz="3600" dirty="0" err="1" smtClean="0"/>
              <a:t>apresuntado</a:t>
            </a:r>
            <a:r>
              <a:rPr lang="pt-BR" sz="3600" dirty="0" smtClean="0"/>
              <a:t> custa </a:t>
            </a:r>
            <a:r>
              <a:rPr lang="pt-BR" sz="3600" dirty="0"/>
              <a:t>R$ 12,80. Dona Amélia comprou 1/2 quilo </a:t>
            </a:r>
            <a:r>
              <a:rPr lang="pt-BR" sz="3600" dirty="0" smtClean="0"/>
              <a:t>de cada </a:t>
            </a:r>
            <a:r>
              <a:rPr lang="pt-BR" sz="3600" dirty="0"/>
              <a:t>um desses ingredientes</a:t>
            </a:r>
            <a:r>
              <a:rPr lang="pt-BR" sz="3600" dirty="0" smtClean="0"/>
              <a:t>. Dona </a:t>
            </a:r>
            <a:r>
              <a:rPr lang="pt-BR" sz="3600" dirty="0"/>
              <a:t>Amélia </a:t>
            </a:r>
            <a:r>
              <a:rPr lang="pt-BR" sz="3600" dirty="0" smtClean="0"/>
              <a:t>pagou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dirty="0" smtClean="0"/>
              <a:t> R</a:t>
            </a:r>
            <a:r>
              <a:rPr lang="pt-BR" sz="3600" dirty="0"/>
              <a:t>$ </a:t>
            </a:r>
            <a:r>
              <a:rPr lang="pt-BR" sz="3600" dirty="0" smtClean="0"/>
              <a:t>15,65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dirty="0" smtClean="0"/>
              <a:t> R</a:t>
            </a:r>
            <a:r>
              <a:rPr lang="pt-BR" sz="3600" dirty="0"/>
              <a:t>$ </a:t>
            </a:r>
            <a:r>
              <a:rPr lang="pt-BR" sz="3600" dirty="0" smtClean="0"/>
              <a:t>22,05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dirty="0" smtClean="0"/>
              <a:t> R</a:t>
            </a:r>
            <a:r>
              <a:rPr lang="pt-BR" sz="3600" dirty="0"/>
              <a:t>$ </a:t>
            </a:r>
            <a:r>
              <a:rPr lang="pt-BR" sz="3600" dirty="0" smtClean="0"/>
              <a:t>24,90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dirty="0" smtClean="0"/>
              <a:t> R</a:t>
            </a:r>
            <a:r>
              <a:rPr lang="pt-BR" sz="3600" dirty="0"/>
              <a:t>$ 31,30</a:t>
            </a:r>
            <a:endParaRPr lang="pt-BR" sz="3600" b="0" strike="noStrike" spc="-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ítulo 1_9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11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27" name="Espaço Reservado para Conteúdo 2_9"/>
          <p:cNvSpPr/>
          <p:nvPr/>
        </p:nvSpPr>
        <p:spPr>
          <a:xfrm>
            <a:off x="434714" y="1145980"/>
            <a:ext cx="9099029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pt-BR" sz="3600" dirty="0"/>
              <a:t>Um quilograma de queijo </a:t>
            </a:r>
            <a:r>
              <a:rPr lang="pt-BR" sz="3600" dirty="0" err="1"/>
              <a:t>muçarela</a:t>
            </a:r>
            <a:r>
              <a:rPr lang="pt-BR" sz="3600" dirty="0"/>
              <a:t> custa R$ 18,50,enquanto a mesma quantidade de </a:t>
            </a:r>
            <a:r>
              <a:rPr lang="pt-BR" sz="3600" dirty="0" err="1" smtClean="0"/>
              <a:t>apresuntado</a:t>
            </a:r>
            <a:r>
              <a:rPr lang="pt-BR" sz="3600" dirty="0" smtClean="0"/>
              <a:t> custa </a:t>
            </a:r>
            <a:r>
              <a:rPr lang="pt-BR" sz="3600" dirty="0"/>
              <a:t>R$ 12,80. Dona Amélia comprou 1/2 quilo </a:t>
            </a:r>
            <a:r>
              <a:rPr lang="pt-BR" sz="3600" dirty="0" smtClean="0"/>
              <a:t>de cada </a:t>
            </a:r>
            <a:r>
              <a:rPr lang="pt-BR" sz="3600" dirty="0"/>
              <a:t>um desses ingredientes</a:t>
            </a:r>
            <a:r>
              <a:rPr lang="pt-BR" sz="3600" dirty="0" smtClean="0"/>
              <a:t>. Dona </a:t>
            </a:r>
            <a:r>
              <a:rPr lang="pt-BR" sz="3600" dirty="0"/>
              <a:t>Amélia </a:t>
            </a:r>
            <a:r>
              <a:rPr lang="pt-BR" sz="3600" dirty="0" smtClean="0"/>
              <a:t>pagou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b="1" dirty="0" smtClean="0">
                <a:solidFill>
                  <a:srgbClr val="FF0000"/>
                </a:solidFill>
              </a:rPr>
              <a:t> R</a:t>
            </a:r>
            <a:r>
              <a:rPr lang="pt-BR" sz="3600" b="1" dirty="0">
                <a:solidFill>
                  <a:srgbClr val="FF0000"/>
                </a:solidFill>
              </a:rPr>
              <a:t>$ </a:t>
            </a:r>
            <a:r>
              <a:rPr lang="pt-BR" sz="3600" b="1" dirty="0" smtClean="0">
                <a:solidFill>
                  <a:srgbClr val="FF0000"/>
                </a:solidFill>
              </a:rPr>
              <a:t>15,65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dirty="0" smtClean="0"/>
              <a:t> R</a:t>
            </a:r>
            <a:r>
              <a:rPr lang="pt-BR" sz="3600" dirty="0"/>
              <a:t>$ </a:t>
            </a:r>
            <a:r>
              <a:rPr lang="pt-BR" sz="3600" dirty="0" smtClean="0"/>
              <a:t>22,05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dirty="0" smtClean="0"/>
              <a:t> R</a:t>
            </a:r>
            <a:r>
              <a:rPr lang="pt-BR" sz="3600" dirty="0"/>
              <a:t>$ </a:t>
            </a:r>
            <a:r>
              <a:rPr lang="pt-BR" sz="3600" dirty="0" smtClean="0"/>
              <a:t>24,90</a:t>
            </a:r>
          </a:p>
          <a:p>
            <a:pPr marL="514350" indent="-514350" algn="just">
              <a:lnSpc>
                <a:spcPct val="100000"/>
              </a:lnSpc>
              <a:buAutoNum type="alphaUcParenBoth"/>
            </a:pPr>
            <a:r>
              <a:rPr lang="pt-BR" sz="3600" dirty="0" smtClean="0"/>
              <a:t> R</a:t>
            </a:r>
            <a:r>
              <a:rPr lang="pt-BR" sz="3600" dirty="0"/>
              <a:t>$ 31,30</a:t>
            </a:r>
            <a:endParaRPr lang="pt-BR" sz="3600" b="0" strike="noStrike" spc="-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_10"/>
          <p:cNvSpPr/>
          <p:nvPr/>
        </p:nvSpPr>
        <p:spPr>
          <a:xfrm>
            <a:off x="200520" y="7167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12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30" name="Espaço Reservado para Conteúdo 2_10"/>
          <p:cNvSpPr/>
          <p:nvPr/>
        </p:nvSpPr>
        <p:spPr>
          <a:xfrm>
            <a:off x="180000" y="1004341"/>
            <a:ext cx="9559800" cy="5519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2900" dirty="0"/>
              <a:t>Em um terreno retangular de área 91 m</a:t>
            </a:r>
            <a:r>
              <a:rPr lang="pt-BR" sz="2900" baseline="30000" dirty="0"/>
              <a:t>2</a:t>
            </a:r>
            <a:r>
              <a:rPr lang="pt-BR" sz="2900" dirty="0"/>
              <a:t> será construído um deposito quadrado com x metros de lado, nas seguintes condições e medidas do desenho, deixando corredores de 1 m de largura no fundo e nas laterais, além de um quintal de 7 m na frente.</a:t>
            </a:r>
          </a:p>
          <a:p>
            <a:pPr algn="just"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30977" y="3273600"/>
            <a:ext cx="35376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900" dirty="0"/>
              <a:t>Para satisfazer as especificações, as laterais do deposito devem medir</a:t>
            </a:r>
          </a:p>
          <a:p>
            <a:pPr algn="just"/>
            <a:r>
              <a:rPr lang="pt-BR" sz="2900" dirty="0"/>
              <a:t>(A) 15 m.</a:t>
            </a:r>
          </a:p>
          <a:p>
            <a:pPr algn="just"/>
            <a:r>
              <a:rPr lang="pt-BR" sz="2900" dirty="0"/>
              <a:t>(B) 10 m.</a:t>
            </a:r>
          </a:p>
          <a:p>
            <a:pPr algn="just"/>
            <a:r>
              <a:rPr lang="pt-BR" sz="2900" dirty="0"/>
              <a:t>(C) 8 m.</a:t>
            </a:r>
          </a:p>
          <a:p>
            <a:pPr algn="just"/>
            <a:r>
              <a:rPr lang="pt-BR" sz="2900" dirty="0"/>
              <a:t>(D) 5 m.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00" y="3526138"/>
            <a:ext cx="5975856" cy="3331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ítulo 1_10"/>
          <p:cNvSpPr/>
          <p:nvPr/>
        </p:nvSpPr>
        <p:spPr>
          <a:xfrm>
            <a:off x="200520" y="7167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12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30" name="Espaço Reservado para Conteúdo 2_10"/>
          <p:cNvSpPr/>
          <p:nvPr/>
        </p:nvSpPr>
        <p:spPr>
          <a:xfrm>
            <a:off x="180000" y="1004341"/>
            <a:ext cx="9559800" cy="551993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2900" dirty="0"/>
              <a:t>Em um terreno retangular de área 91 m</a:t>
            </a:r>
            <a:r>
              <a:rPr lang="pt-BR" sz="2900" baseline="30000" dirty="0"/>
              <a:t>2</a:t>
            </a:r>
            <a:r>
              <a:rPr lang="pt-BR" sz="2900" dirty="0"/>
              <a:t> será construído um deposito quadrado com x metros de lado, nas seguintes condições e medidas do desenho, deixando corredores de 1 m de largura no fundo e nas laterais, além de um quintal de 7 m na frente.</a:t>
            </a:r>
          </a:p>
          <a:p>
            <a:pPr algn="just"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130977" y="3273600"/>
            <a:ext cx="3537678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900" dirty="0"/>
              <a:t>Para satisfazer as especificações, as laterais do deposito devem medir</a:t>
            </a:r>
          </a:p>
          <a:p>
            <a:pPr algn="just"/>
            <a:r>
              <a:rPr lang="pt-BR" sz="2900" dirty="0"/>
              <a:t>(A) 15 m.</a:t>
            </a:r>
          </a:p>
          <a:p>
            <a:pPr algn="just"/>
            <a:r>
              <a:rPr lang="pt-BR" sz="2900" dirty="0"/>
              <a:t>(B) 10 m.</a:t>
            </a:r>
          </a:p>
          <a:p>
            <a:pPr algn="just"/>
            <a:r>
              <a:rPr lang="pt-BR" sz="2900" dirty="0"/>
              <a:t>(C) 8 m.</a:t>
            </a:r>
          </a:p>
          <a:p>
            <a:pPr algn="just"/>
            <a:r>
              <a:rPr lang="pt-BR" sz="2900" b="1" dirty="0">
                <a:solidFill>
                  <a:srgbClr val="FF0000"/>
                </a:solidFill>
              </a:rPr>
              <a:t>(D) 5 m.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600" y="3526138"/>
            <a:ext cx="5975856" cy="3331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ítulo 1_1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13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34" name="Espaço Reservado para Conteúdo 2_11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/>
              <a:t>A </a:t>
            </a:r>
            <a:r>
              <a:rPr lang="pt-BR" sz="3000" b="1" dirty="0"/>
              <a:t>Fórmula de Lorentz</a:t>
            </a:r>
            <a:r>
              <a:rPr lang="pt-BR" sz="3000" dirty="0"/>
              <a:t> é muito interessante, é útil na medicina e na estética. Ela permite calcular o peso ideal (P) de acordo com a altura (h). O valor de k deve ser igual a 4 para homens e igual a 2 para mulheres</a:t>
            </a:r>
            <a:r>
              <a:rPr lang="pt-BR" sz="30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 l="32719" b="28098"/>
          <a:stretch>
            <a:fillRect/>
          </a:stretch>
        </p:blipFill>
        <p:spPr>
          <a:xfrm>
            <a:off x="284812" y="3536305"/>
            <a:ext cx="4536142" cy="11406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66675" y="3326442"/>
            <a:ext cx="4673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Conforme esta fórmula, o peso ideal para uma mulher de altura 160 cm é</a:t>
            </a:r>
          </a:p>
          <a:p>
            <a:pPr algn="just"/>
            <a:r>
              <a:rPr lang="pt-BR" sz="3000" dirty="0"/>
              <a:t>(A) 55kg.</a:t>
            </a:r>
          </a:p>
          <a:p>
            <a:pPr algn="just"/>
            <a:r>
              <a:rPr lang="pt-BR" sz="3000" dirty="0"/>
              <a:t>(B) 57,5Kg.</a:t>
            </a:r>
          </a:p>
          <a:p>
            <a:pPr algn="just"/>
            <a:r>
              <a:rPr lang="pt-BR" sz="3000" dirty="0"/>
              <a:t>(C) 60kg.</a:t>
            </a:r>
          </a:p>
          <a:p>
            <a:pPr algn="just"/>
            <a:r>
              <a:rPr lang="pt-BR" sz="3000" dirty="0"/>
              <a:t>(D) 80kg.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rcRect t="69647" r="42591" b="2255"/>
          <a:stretch>
            <a:fillRect/>
          </a:stretch>
        </p:blipFill>
        <p:spPr>
          <a:xfrm>
            <a:off x="1282368" y="4796853"/>
            <a:ext cx="3514485" cy="404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ítulo 1_1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13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34" name="Espaço Reservado para Conteúdo 2_11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000" dirty="0"/>
              <a:t>A </a:t>
            </a:r>
            <a:r>
              <a:rPr lang="pt-BR" sz="3000" b="1" dirty="0"/>
              <a:t>Fórmula de Lorentz</a:t>
            </a:r>
            <a:r>
              <a:rPr lang="pt-BR" sz="3000" dirty="0"/>
              <a:t> é muito interessante, é útil na medicina e na estética. Ela permite calcular o peso ideal (P) de acordo com a altura (h). O valor de k deve ser igual a 4 para homens e igual a 2 para mulheres</a:t>
            </a:r>
            <a:r>
              <a:rPr lang="pt-BR" sz="30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rcRect l="32719" b="28098"/>
          <a:stretch>
            <a:fillRect/>
          </a:stretch>
        </p:blipFill>
        <p:spPr>
          <a:xfrm>
            <a:off x="284812" y="3536305"/>
            <a:ext cx="4536142" cy="11406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5066675" y="3326442"/>
            <a:ext cx="4673125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Conforme esta fórmula, o peso ideal para uma mulher de altura 160 cm é</a:t>
            </a:r>
          </a:p>
          <a:p>
            <a:pPr algn="just"/>
            <a:r>
              <a:rPr lang="pt-BR" sz="3000" b="1" dirty="0">
                <a:solidFill>
                  <a:srgbClr val="FF0000"/>
                </a:solidFill>
              </a:rPr>
              <a:t>(A) 55kg.</a:t>
            </a:r>
          </a:p>
          <a:p>
            <a:pPr algn="just"/>
            <a:r>
              <a:rPr lang="pt-BR" sz="3000" dirty="0"/>
              <a:t>(B) 57,5Kg.</a:t>
            </a:r>
          </a:p>
          <a:p>
            <a:pPr algn="just"/>
            <a:r>
              <a:rPr lang="pt-BR" sz="3000" dirty="0"/>
              <a:t>(C) 60kg.</a:t>
            </a:r>
          </a:p>
          <a:p>
            <a:pPr algn="just"/>
            <a:r>
              <a:rPr lang="pt-BR" sz="3000" dirty="0"/>
              <a:t>(D) 80kg.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/>
          <a:srcRect t="69647" r="42591" b="2255"/>
          <a:stretch>
            <a:fillRect/>
          </a:stretch>
        </p:blipFill>
        <p:spPr>
          <a:xfrm>
            <a:off x="1282368" y="4796853"/>
            <a:ext cx="3514485" cy="4047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ítulo 1_1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14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38" name="Espaço Reservado para Conteúdo 2_12"/>
          <p:cNvSpPr/>
          <p:nvPr/>
        </p:nvSpPr>
        <p:spPr>
          <a:xfrm>
            <a:off x="180000" y="1349115"/>
            <a:ext cx="9559800" cy="51751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fontAlgn="base"/>
            <a:r>
              <a:rPr lang="pt-BR" sz="4000" dirty="0"/>
              <a:t>Sabendo que ¾ dos 5400 habitantes de um município torcem por um dos times da cidade, o número de torcedores desse time é</a:t>
            </a:r>
          </a:p>
          <a:p>
            <a:pPr algn="just"/>
            <a:r>
              <a:rPr lang="pt-BR" sz="4000" dirty="0"/>
              <a:t>(A) 6480    </a:t>
            </a:r>
          </a:p>
          <a:p>
            <a:pPr algn="just"/>
            <a:r>
              <a:rPr lang="pt-BR" sz="4000" dirty="0"/>
              <a:t>(B) 4050   </a:t>
            </a:r>
          </a:p>
          <a:p>
            <a:pPr algn="just"/>
            <a:r>
              <a:rPr lang="pt-BR" sz="4000" dirty="0"/>
              <a:t>(C) 1350   </a:t>
            </a:r>
          </a:p>
          <a:p>
            <a:pPr algn="just"/>
            <a:r>
              <a:rPr lang="pt-BR" sz="4000" dirty="0"/>
              <a:t>(D) </a:t>
            </a:r>
            <a:r>
              <a:rPr lang="pt-BR" sz="4000" dirty="0" smtClean="0"/>
              <a:t>405</a:t>
            </a:r>
            <a:endParaRPr lang="pt-BR" sz="25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ítulo 1_1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14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2017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38" name="Espaço Reservado para Conteúdo 2_12"/>
          <p:cNvSpPr/>
          <p:nvPr/>
        </p:nvSpPr>
        <p:spPr>
          <a:xfrm>
            <a:off x="180000" y="1349115"/>
            <a:ext cx="9559800" cy="51751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 fontAlgn="base"/>
            <a:r>
              <a:rPr lang="pt-BR" sz="4000" dirty="0"/>
              <a:t>Sabendo que ¾ dos 5400 habitantes de um município torcem por um dos times da cidade, o número de torcedores desse time é</a:t>
            </a:r>
          </a:p>
          <a:p>
            <a:pPr algn="just"/>
            <a:r>
              <a:rPr lang="pt-BR" sz="4000" dirty="0"/>
              <a:t>(A) 6480   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(B) 4050   </a:t>
            </a:r>
          </a:p>
          <a:p>
            <a:pPr algn="just"/>
            <a:r>
              <a:rPr lang="pt-BR" sz="4000" dirty="0"/>
              <a:t>(C) 1350   </a:t>
            </a:r>
          </a:p>
          <a:p>
            <a:pPr algn="just"/>
            <a:r>
              <a:rPr lang="pt-BR" sz="4000" dirty="0"/>
              <a:t>(D) </a:t>
            </a:r>
            <a:r>
              <a:rPr lang="pt-BR" sz="4000" dirty="0" smtClean="0"/>
              <a:t>405</a:t>
            </a:r>
            <a:endParaRPr lang="pt-BR" sz="25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1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2018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89" name="Espaço Reservado para Conteúdo 2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pt-BR" sz="3500" dirty="0" smtClean="0"/>
              <a:t>Uma </a:t>
            </a:r>
            <a:r>
              <a:rPr lang="pt-BR" sz="3500" dirty="0"/>
              <a:t>bomba retira 18 litros de água de um lago por minuto. Sendo 1 hora igual a 60 minutos, em 4 horas de funcionamento da bomba serão retirados </a:t>
            </a:r>
          </a:p>
          <a:p>
            <a:pPr algn="just"/>
            <a:r>
              <a:rPr lang="pt-BR" sz="3500" dirty="0"/>
              <a:t>(A) 72 litros. </a:t>
            </a:r>
          </a:p>
          <a:p>
            <a:pPr algn="just"/>
            <a:r>
              <a:rPr lang="pt-BR" sz="3500" dirty="0"/>
              <a:t>(B) 1080 litros. </a:t>
            </a:r>
          </a:p>
          <a:p>
            <a:pPr algn="just"/>
            <a:r>
              <a:rPr lang="pt-BR" sz="3500" dirty="0"/>
              <a:t>(C) 2160 litros.</a:t>
            </a:r>
          </a:p>
          <a:p>
            <a:pPr algn="just"/>
            <a:r>
              <a:rPr lang="pt-BR" sz="3500" b="1" dirty="0">
                <a:solidFill>
                  <a:srgbClr val="FF0000"/>
                </a:solidFill>
              </a:rPr>
              <a:t>(D) 4320 litros</a:t>
            </a:r>
            <a:r>
              <a:rPr lang="pt-BR" sz="3500" b="1" dirty="0" smtClean="0">
                <a:solidFill>
                  <a:srgbClr val="FF0000"/>
                </a:solidFill>
              </a:rPr>
              <a:t>.</a:t>
            </a:r>
            <a:endParaRPr lang="pt-BR" sz="3500" b="1" strike="noStrike" spc="-1" dirty="0">
              <a:solidFill>
                <a:srgbClr val="FF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1_1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15 – </a:t>
            </a:r>
            <a:r>
              <a:rPr lang="pt-BR" sz="3200" dirty="0"/>
              <a:t>(Projeto </a:t>
            </a:r>
            <a:r>
              <a:rPr lang="pt-BR" sz="3200" dirty="0" err="1"/>
              <a:t>Con</a:t>
            </a:r>
            <a:r>
              <a:rPr lang="pt-BR" sz="3200" dirty="0"/>
              <a:t>(seguir)</a:t>
            </a:r>
          </a:p>
          <a:p>
            <a:pPr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141" name="Espaço Reservado para Conteúdo 2_13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100" dirty="0"/>
              <a:t>É comum encontrarmos uma ripa na diagonal de portões de madeira, como mostra a figura. Isso se deve à rigidez dos triângulos, que não se deformam. 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7817" y="2885653"/>
            <a:ext cx="6411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100" dirty="0"/>
              <a:t>O portão de uma fazenda tem 6 metros de comprimento e 3 metros de altura, qual a medida aproximada da diagonal do portão? </a:t>
            </a:r>
          </a:p>
          <a:p>
            <a:pPr algn="just"/>
            <a:r>
              <a:rPr lang="pt-BR" sz="3100" dirty="0"/>
              <a:t>(A) 10 m </a:t>
            </a:r>
          </a:p>
          <a:p>
            <a:pPr algn="just"/>
            <a:r>
              <a:rPr lang="pt-BR" sz="3100" dirty="0"/>
              <a:t>(B) 15 m </a:t>
            </a:r>
          </a:p>
          <a:p>
            <a:pPr algn="just"/>
            <a:r>
              <a:rPr lang="pt-BR" sz="3100" dirty="0"/>
              <a:t>(C) 6,7 m </a:t>
            </a:r>
          </a:p>
          <a:p>
            <a:pPr algn="just"/>
            <a:r>
              <a:rPr lang="pt-BR" sz="3100" dirty="0"/>
              <a:t>(D) 8,4 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20" y="2765732"/>
            <a:ext cx="2878378" cy="257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ítulo 1_13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15 – </a:t>
            </a:r>
            <a:r>
              <a:rPr lang="pt-BR" sz="3200" dirty="0"/>
              <a:t>(Projeto </a:t>
            </a:r>
            <a:r>
              <a:rPr lang="pt-BR" sz="3200" dirty="0" err="1"/>
              <a:t>Con</a:t>
            </a:r>
            <a:r>
              <a:rPr lang="pt-BR" sz="3200" dirty="0"/>
              <a:t>(seguir)</a:t>
            </a:r>
          </a:p>
          <a:p>
            <a:pPr>
              <a:lnSpc>
                <a:spcPct val="100000"/>
              </a:lnSpc>
            </a:pPr>
            <a:endParaRPr lang="pt-BR" sz="3200" b="0" strike="noStrike" spc="-1" dirty="0">
              <a:latin typeface="Arial"/>
            </a:endParaRPr>
          </a:p>
        </p:txBody>
      </p:sp>
      <p:sp>
        <p:nvSpPr>
          <p:cNvPr id="141" name="Espaço Reservado para Conteúdo 2_13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100" dirty="0"/>
              <a:t>É comum encontrarmos uma ripa na diagonal de portões de madeira, como mostra a figura. Isso se deve à rigidez dos triângulos, que não se deformam. 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327817" y="2885653"/>
            <a:ext cx="6411984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100" dirty="0"/>
              <a:t>O portão de uma fazenda tem 6 metros de comprimento e 3 metros de altura, qual a medida aproximada da diagonal do portão? </a:t>
            </a:r>
          </a:p>
          <a:p>
            <a:pPr algn="just"/>
            <a:r>
              <a:rPr lang="pt-BR" sz="3100" dirty="0"/>
              <a:t>(A) 10 m </a:t>
            </a:r>
          </a:p>
          <a:p>
            <a:pPr algn="just"/>
            <a:r>
              <a:rPr lang="pt-BR" sz="3100" dirty="0"/>
              <a:t>(B) 15 m </a:t>
            </a:r>
          </a:p>
          <a:p>
            <a:pPr algn="just"/>
            <a:r>
              <a:rPr lang="pt-BR" sz="3100" b="1" dirty="0">
                <a:solidFill>
                  <a:srgbClr val="FF0000"/>
                </a:solidFill>
              </a:rPr>
              <a:t>(C) 6,7 m </a:t>
            </a:r>
          </a:p>
          <a:p>
            <a:pPr algn="just"/>
            <a:r>
              <a:rPr lang="pt-BR" sz="3100" dirty="0"/>
              <a:t>(D) 8,4 m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20" y="2765732"/>
            <a:ext cx="2878378" cy="2570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ítulo 1_14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16 –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Simulado 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44" name="Espaço Reservado para Conteúdo 2_14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200" dirty="0"/>
              <a:t>Décio viu um grande escorregador no parque de diversões e ficou curioso para saber o seu comprimento. 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118750"/>
            <a:ext cx="983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De acordo com as informações da figura acima, o comprimento do escorregador é, </a:t>
            </a:r>
            <a:r>
              <a:rPr lang="pt-BR" sz="3200" dirty="0" smtClean="0"/>
              <a:t>aproximadamente</a:t>
            </a:r>
            <a:r>
              <a:rPr lang="pt-BR" sz="3200" dirty="0"/>
              <a:t>: </a:t>
            </a:r>
          </a:p>
          <a:p>
            <a:pPr algn="just"/>
            <a:r>
              <a:rPr lang="pt-BR" sz="3200" dirty="0"/>
              <a:t>(A) 17 m. </a:t>
            </a:r>
            <a:r>
              <a:rPr lang="pt-BR" sz="3200" dirty="0" smtClean="0"/>
              <a:t>   (</a:t>
            </a:r>
            <a:r>
              <a:rPr lang="pt-BR" sz="3200" dirty="0"/>
              <a:t>B) 3 m. </a:t>
            </a:r>
            <a:r>
              <a:rPr lang="pt-BR" sz="3200" dirty="0" smtClean="0"/>
              <a:t>    (</a:t>
            </a:r>
            <a:r>
              <a:rPr lang="pt-BR" sz="3200" dirty="0"/>
              <a:t>C) 12,2 m </a:t>
            </a:r>
            <a:r>
              <a:rPr lang="pt-BR" sz="3200" dirty="0" smtClean="0"/>
              <a:t>     (</a:t>
            </a:r>
            <a:r>
              <a:rPr lang="pt-BR" sz="3200" dirty="0"/>
              <a:t>D) 10,5 m</a:t>
            </a:r>
            <a:r>
              <a:rPr lang="pt-BR" sz="3200" dirty="0" smtClean="0"/>
              <a:t>.   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6242" y="2248523"/>
            <a:ext cx="6479757" cy="2893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ítulo 1_14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16 –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Simulado 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44" name="Espaço Reservado para Conteúdo 2_14"/>
          <p:cNvSpPr/>
          <p:nvPr/>
        </p:nvSpPr>
        <p:spPr>
          <a:xfrm>
            <a:off x="180000" y="1116000"/>
            <a:ext cx="9559800" cy="5408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3200" dirty="0"/>
              <a:t>Décio viu um grande escorregador no parque de diversões e ficou curioso para saber o seu comprimento. </a:t>
            </a: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0" y="5118750"/>
            <a:ext cx="9831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dirty="0"/>
              <a:t>De acordo com as informações da figura acima, o comprimento do escorregador é, </a:t>
            </a:r>
            <a:r>
              <a:rPr lang="pt-BR" sz="3200" dirty="0" smtClean="0"/>
              <a:t>aproximadamente</a:t>
            </a:r>
            <a:r>
              <a:rPr lang="pt-BR" sz="3200" dirty="0"/>
              <a:t>: </a:t>
            </a:r>
          </a:p>
          <a:p>
            <a:pPr algn="just"/>
            <a:r>
              <a:rPr lang="pt-BR" sz="3200" dirty="0"/>
              <a:t>(A) 17 m. </a:t>
            </a:r>
            <a:r>
              <a:rPr lang="pt-BR" sz="3200" dirty="0" smtClean="0"/>
              <a:t>   (</a:t>
            </a:r>
            <a:r>
              <a:rPr lang="pt-BR" sz="3200" dirty="0"/>
              <a:t>B) 3 m. </a:t>
            </a:r>
            <a:r>
              <a:rPr lang="pt-BR" sz="3200" dirty="0" smtClean="0"/>
              <a:t>    </a:t>
            </a:r>
            <a:r>
              <a:rPr lang="pt-BR" sz="3200" b="1" dirty="0" smtClean="0">
                <a:solidFill>
                  <a:srgbClr val="FF0000"/>
                </a:solidFill>
              </a:rPr>
              <a:t>(</a:t>
            </a:r>
            <a:r>
              <a:rPr lang="pt-BR" sz="3200" b="1" dirty="0">
                <a:solidFill>
                  <a:srgbClr val="FF0000"/>
                </a:solidFill>
              </a:rPr>
              <a:t>C) 12,2 m </a:t>
            </a:r>
            <a:r>
              <a:rPr lang="pt-BR" sz="3200" b="1" dirty="0" smtClean="0">
                <a:solidFill>
                  <a:srgbClr val="FF0000"/>
                </a:solidFill>
              </a:rPr>
              <a:t>     </a:t>
            </a:r>
            <a:r>
              <a:rPr lang="pt-BR" sz="3200" dirty="0" smtClean="0"/>
              <a:t>(</a:t>
            </a:r>
            <a:r>
              <a:rPr lang="pt-BR" sz="3200" dirty="0"/>
              <a:t>D) 10,5 m</a:t>
            </a:r>
            <a:r>
              <a:rPr lang="pt-BR" sz="3200" dirty="0" smtClean="0"/>
              <a:t>.   </a:t>
            </a:r>
            <a:endParaRPr lang="pt-BR" sz="3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6242" y="2248523"/>
            <a:ext cx="6479757" cy="2893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_1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17 –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Simulado 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48" name="Espaço Reservado para Conteúdo 2_15"/>
          <p:cNvSpPr/>
          <p:nvPr/>
        </p:nvSpPr>
        <p:spPr>
          <a:xfrm>
            <a:off x="180000" y="1116000"/>
            <a:ext cx="9559800" cy="57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pt-BR" sz="4000" dirty="0" smtClean="0"/>
              <a:t>Trabalhando </a:t>
            </a:r>
            <a:r>
              <a:rPr lang="pt-BR" sz="4000" dirty="0"/>
              <a:t>10 horas por dia, um pedreiro constrói uma casa em 120 dias. Em quantos dias ele construirá a mesma casa, se trabalhar 8 horas por dia? </a:t>
            </a:r>
          </a:p>
          <a:p>
            <a:pPr algn="just"/>
            <a:r>
              <a:rPr lang="pt-BR" sz="4000" dirty="0" smtClean="0"/>
              <a:t>(</a:t>
            </a:r>
            <a:r>
              <a:rPr lang="pt-BR" sz="4000" dirty="0"/>
              <a:t>A) 96 </a:t>
            </a:r>
          </a:p>
          <a:p>
            <a:pPr algn="just"/>
            <a:r>
              <a:rPr lang="pt-BR" sz="4000" dirty="0"/>
              <a:t>(B) 138 </a:t>
            </a:r>
          </a:p>
          <a:p>
            <a:pPr algn="just"/>
            <a:r>
              <a:rPr lang="pt-BR" sz="4000" dirty="0"/>
              <a:t>(C) 150 </a:t>
            </a:r>
          </a:p>
          <a:p>
            <a:pPr algn="just"/>
            <a:r>
              <a:rPr lang="pt-BR" sz="4000" dirty="0"/>
              <a:t>(D) </a:t>
            </a:r>
            <a:r>
              <a:rPr lang="pt-BR" sz="4000" dirty="0" smtClean="0"/>
              <a:t>240</a:t>
            </a:r>
            <a:endParaRPr lang="pt-BR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ítulo 1_15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17 –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Simulado 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48" name="Espaço Reservado para Conteúdo 2_15"/>
          <p:cNvSpPr/>
          <p:nvPr/>
        </p:nvSpPr>
        <p:spPr>
          <a:xfrm>
            <a:off x="180000" y="1116000"/>
            <a:ext cx="9559800" cy="5742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just"/>
            <a:r>
              <a:rPr lang="pt-BR" sz="4000" dirty="0" smtClean="0"/>
              <a:t>Trabalhando </a:t>
            </a:r>
            <a:r>
              <a:rPr lang="pt-BR" sz="4000" dirty="0"/>
              <a:t>10 horas por dia, um pedreiro constrói uma casa em 120 dias. Em quantos dias ele construirá a mesma casa, se trabalhar 8 horas por dia? </a:t>
            </a:r>
          </a:p>
          <a:p>
            <a:pPr algn="just"/>
            <a:r>
              <a:rPr lang="pt-BR" sz="4000" dirty="0" smtClean="0"/>
              <a:t>(</a:t>
            </a:r>
            <a:r>
              <a:rPr lang="pt-BR" sz="4000" dirty="0"/>
              <a:t>A) 96 </a:t>
            </a:r>
          </a:p>
          <a:p>
            <a:pPr algn="just"/>
            <a:r>
              <a:rPr lang="pt-BR" sz="4000" dirty="0"/>
              <a:t>(B) 138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(C) 150 </a:t>
            </a:r>
          </a:p>
          <a:p>
            <a:pPr algn="just"/>
            <a:r>
              <a:rPr lang="pt-BR" sz="4000" dirty="0"/>
              <a:t>(D) </a:t>
            </a:r>
            <a:r>
              <a:rPr lang="pt-BR" sz="4000" dirty="0" smtClean="0"/>
              <a:t>240</a:t>
            </a:r>
            <a:endParaRPr lang="pt-BR" sz="4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ítulo 1_1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18 –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Simulado 2019 </a:t>
            </a:r>
            <a:endParaRPr lang="pt-BR" sz="3200" b="0" strike="noStrike" spc="-1" dirty="0">
              <a:latin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rcRect t="11979" b="16719"/>
          <a:stretch>
            <a:fillRect/>
          </a:stretch>
        </p:blipFill>
        <p:spPr>
          <a:xfrm>
            <a:off x="222733" y="2068644"/>
            <a:ext cx="7946906" cy="10792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99" y="1264717"/>
            <a:ext cx="4924382" cy="66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739" y="3402769"/>
            <a:ext cx="6248331" cy="336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ítulo 1_16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18 –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Simulado 2019 </a:t>
            </a:r>
            <a:endParaRPr lang="pt-BR" sz="3200" b="0" strike="noStrike" spc="-1" dirty="0">
              <a:latin typeface="Arial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/>
          <a:srcRect t="11979" b="16719"/>
          <a:stretch>
            <a:fillRect/>
          </a:stretch>
        </p:blipFill>
        <p:spPr>
          <a:xfrm>
            <a:off x="222733" y="2068644"/>
            <a:ext cx="7946906" cy="107929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799" y="1264717"/>
            <a:ext cx="4924382" cy="66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5599" y="3329769"/>
            <a:ext cx="6253089" cy="342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_0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2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2018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92" name="Espaço Reservado para Conteúdo 2_0"/>
          <p:cNvSpPr/>
          <p:nvPr/>
        </p:nvSpPr>
        <p:spPr>
          <a:xfrm>
            <a:off x="200520" y="1160060"/>
            <a:ext cx="9539280" cy="5508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pt-BR" sz="3500" dirty="0" smtClean="0"/>
              <a:t>O </a:t>
            </a:r>
            <a:r>
              <a:rPr lang="pt-BR" sz="3500" dirty="0"/>
              <a:t>número racional que equivale a 20% é </a:t>
            </a:r>
          </a:p>
          <a:p>
            <a:endParaRPr lang="pt-BR" sz="3500" dirty="0" smtClean="0"/>
          </a:p>
          <a:p>
            <a:r>
              <a:rPr lang="pt-BR" sz="3500" dirty="0" smtClean="0"/>
              <a:t>(</a:t>
            </a:r>
            <a:r>
              <a:rPr lang="pt-BR" sz="3500" dirty="0"/>
              <a:t>A) 2 </a:t>
            </a:r>
          </a:p>
          <a:p>
            <a:r>
              <a:rPr lang="pt-BR" sz="3500" dirty="0"/>
              <a:t>(B) 20 </a:t>
            </a:r>
          </a:p>
          <a:p>
            <a:r>
              <a:rPr lang="pt-BR" sz="3500" dirty="0"/>
              <a:t>(C) 0,2</a:t>
            </a:r>
          </a:p>
          <a:p>
            <a:r>
              <a:rPr lang="pt-BR" sz="3500" dirty="0"/>
              <a:t>(D) </a:t>
            </a:r>
            <a:r>
              <a:rPr lang="pt-BR" sz="3500" dirty="0" smtClean="0"/>
              <a:t>0,02</a:t>
            </a:r>
            <a:endParaRPr lang="pt-BR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ítulo 1_0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2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2018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92" name="Espaço Reservado para Conteúdo 2_0"/>
          <p:cNvSpPr/>
          <p:nvPr/>
        </p:nvSpPr>
        <p:spPr>
          <a:xfrm>
            <a:off x="200520" y="1160060"/>
            <a:ext cx="9539280" cy="55082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r>
              <a:rPr lang="pt-BR" sz="3500" dirty="0" smtClean="0"/>
              <a:t>O </a:t>
            </a:r>
            <a:r>
              <a:rPr lang="pt-BR" sz="3500" dirty="0"/>
              <a:t>número racional que equivale a 20% é </a:t>
            </a:r>
          </a:p>
          <a:p>
            <a:endParaRPr lang="pt-BR" sz="3500" dirty="0" smtClean="0"/>
          </a:p>
          <a:p>
            <a:r>
              <a:rPr lang="pt-BR" sz="3500" dirty="0" smtClean="0"/>
              <a:t>(</a:t>
            </a:r>
            <a:r>
              <a:rPr lang="pt-BR" sz="3500" dirty="0"/>
              <a:t>A) 2 </a:t>
            </a:r>
          </a:p>
          <a:p>
            <a:r>
              <a:rPr lang="pt-BR" sz="3500" dirty="0"/>
              <a:t>(B) 20 </a:t>
            </a:r>
          </a:p>
          <a:p>
            <a:r>
              <a:rPr lang="pt-BR" sz="3500" b="1" dirty="0">
                <a:solidFill>
                  <a:srgbClr val="FF0000"/>
                </a:solidFill>
              </a:rPr>
              <a:t>(C) 0,2</a:t>
            </a:r>
          </a:p>
          <a:p>
            <a:r>
              <a:rPr lang="pt-BR" sz="3500" dirty="0"/>
              <a:t>(D) </a:t>
            </a:r>
            <a:r>
              <a:rPr lang="pt-BR" sz="3500" dirty="0" smtClean="0"/>
              <a:t>0,02</a:t>
            </a:r>
            <a:endParaRPr lang="pt-BR" sz="3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ítulo 1_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3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2018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97" name="Espaço Reservado para Conteúdo 2_2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3500" dirty="0" smtClean="0"/>
              <a:t>Observe </a:t>
            </a:r>
            <a:r>
              <a:rPr lang="pt-BR" sz="3500" dirty="0"/>
              <a:t>o triângulo. </a:t>
            </a:r>
          </a:p>
          <a:p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20" y="2458019"/>
            <a:ext cx="4974340" cy="32982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13741" y="2760873"/>
            <a:ext cx="33437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O valor de x é </a:t>
            </a:r>
          </a:p>
          <a:p>
            <a:r>
              <a:rPr lang="pt-BR" sz="3500" dirty="0"/>
              <a:t>(A) 10° </a:t>
            </a:r>
          </a:p>
          <a:p>
            <a:r>
              <a:rPr lang="pt-BR" sz="3500" dirty="0"/>
              <a:t>(B) 46° </a:t>
            </a:r>
          </a:p>
          <a:p>
            <a:r>
              <a:rPr lang="pt-BR" sz="3500" dirty="0"/>
              <a:t>(C) 88°</a:t>
            </a:r>
          </a:p>
          <a:p>
            <a:r>
              <a:rPr lang="pt-BR" sz="3500" dirty="0"/>
              <a:t>(D) 134°</a:t>
            </a:r>
            <a:endParaRPr lang="pt-BR" sz="35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ítulo 1_2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Questão 3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2018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97" name="Espaço Reservado para Conteúdo 2_2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r>
              <a:rPr lang="pt-BR" sz="3500" dirty="0" smtClean="0"/>
              <a:t>Observe </a:t>
            </a:r>
            <a:r>
              <a:rPr lang="pt-BR" sz="3500" dirty="0"/>
              <a:t>o triângulo. </a:t>
            </a:r>
          </a:p>
          <a:p>
            <a:endParaRPr lang="pt-BR" sz="2800" dirty="0" smtClean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0520" y="2458019"/>
            <a:ext cx="4974340" cy="329820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6013741" y="2760873"/>
            <a:ext cx="334370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500" dirty="0"/>
              <a:t>O valor de x é </a:t>
            </a:r>
          </a:p>
          <a:p>
            <a:r>
              <a:rPr lang="pt-BR" sz="3500" dirty="0"/>
              <a:t>(A) 10° </a:t>
            </a:r>
          </a:p>
          <a:p>
            <a:r>
              <a:rPr lang="pt-BR" sz="3500" b="1" dirty="0">
                <a:solidFill>
                  <a:srgbClr val="FF0000"/>
                </a:solidFill>
              </a:rPr>
              <a:t>(B) 46° </a:t>
            </a:r>
          </a:p>
          <a:p>
            <a:r>
              <a:rPr lang="pt-BR" sz="3500" dirty="0"/>
              <a:t>(C) 88°</a:t>
            </a:r>
          </a:p>
          <a:p>
            <a:r>
              <a:rPr lang="pt-BR" sz="3500" dirty="0"/>
              <a:t>(D) 134°</a:t>
            </a:r>
            <a:endParaRPr lang="pt-BR" sz="3500" dirty="0"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ítulo 1_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4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01" name="Espaço Reservado para Conteúdo 2_1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2800" dirty="0"/>
              <a:t>Após a execução de um serviço de manutenção mecânica, com troca de peças, na oficina do Sr. Samuel, no cálculo do lucro da oficina, é usada a seguinte expressão literal: </a:t>
            </a:r>
            <a:r>
              <a:rPr lang="pt-BR" sz="2800" b="1" dirty="0"/>
              <a:t>0,5m + 0,4c – 0,1(m + p)</a:t>
            </a:r>
            <a:r>
              <a:rPr lang="pt-BR" sz="2800" dirty="0"/>
              <a:t>. Sendo que </a:t>
            </a:r>
            <a:r>
              <a:rPr lang="pt-BR" sz="2800" b="1" dirty="0"/>
              <a:t>m</a:t>
            </a:r>
            <a:r>
              <a:rPr lang="pt-BR" sz="2800" dirty="0"/>
              <a:t> representa o valor tabelado da manutenção, </a:t>
            </a:r>
            <a:r>
              <a:rPr lang="pt-BR" sz="2800" b="1" dirty="0"/>
              <a:t>c</a:t>
            </a:r>
            <a:r>
              <a:rPr lang="pt-BR" sz="2800" dirty="0"/>
              <a:t>, o custo das peças trocadas e </a:t>
            </a:r>
            <a:r>
              <a:rPr lang="pt-BR" sz="2800" b="1" dirty="0"/>
              <a:t>p</a:t>
            </a:r>
            <a:r>
              <a:rPr lang="pt-BR" sz="2800" dirty="0"/>
              <a:t>, o valor a ser pago pelo cliente.</a:t>
            </a:r>
          </a:p>
          <a:p>
            <a:pPr algn="just"/>
            <a:endParaRPr lang="pt-BR" dirty="0"/>
          </a:p>
          <a:p>
            <a:pPr algn="just"/>
            <a:r>
              <a:rPr lang="pt-BR" sz="2800" dirty="0"/>
              <a:t>Considerando os valores em reais, de </a:t>
            </a:r>
            <a:r>
              <a:rPr lang="pt-BR" sz="2800" b="1" dirty="0"/>
              <a:t>m = 80, c = 100 e p = 200</a:t>
            </a:r>
            <a:r>
              <a:rPr lang="pt-BR" sz="2800" dirty="0"/>
              <a:t>, o lucro da oficina por um serviço será de</a:t>
            </a:r>
          </a:p>
          <a:p>
            <a:pPr algn="just"/>
            <a:r>
              <a:rPr lang="pt-BR" sz="2800" dirty="0"/>
              <a:t>(A) R$ 52,00</a:t>
            </a:r>
          </a:p>
          <a:p>
            <a:pPr algn="just"/>
            <a:r>
              <a:rPr lang="pt-BR" sz="2800" dirty="0"/>
              <a:t>(B) R$ 54,00</a:t>
            </a:r>
          </a:p>
          <a:p>
            <a:pPr algn="just"/>
            <a:r>
              <a:rPr lang="pt-BR" sz="2800" dirty="0"/>
              <a:t>(C) R$ 100,00</a:t>
            </a:r>
          </a:p>
          <a:p>
            <a:pPr algn="just"/>
            <a:r>
              <a:rPr lang="pt-BR" sz="2800" dirty="0"/>
              <a:t>(D) R$ 520,00</a:t>
            </a:r>
          </a:p>
          <a:p>
            <a:endParaRPr lang="pt-BR" sz="2800" dirty="0" smtClean="0"/>
          </a:p>
          <a:p>
            <a:r>
              <a:rPr lang="pt-BR" sz="2800" dirty="0" smtClean="0"/>
              <a:t> </a:t>
            </a:r>
            <a:endParaRPr lang="pt-BR" sz="2800" dirty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ítulo 1_1"/>
          <p:cNvSpPr/>
          <p:nvPr/>
        </p:nvSpPr>
        <p:spPr>
          <a:xfrm>
            <a:off x="200520" y="116640"/>
            <a:ext cx="9704520" cy="837000"/>
          </a:xfrm>
          <a:prstGeom prst="rect">
            <a:avLst/>
          </a:prstGeom>
          <a:blipFill rotWithShape="0">
            <a:blip r:embed="rId2" cstate="print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pt-BR" sz="3200" b="1" strike="noStrike" cap="all" spc="-1" dirty="0">
                <a:solidFill>
                  <a:srgbClr val="000000"/>
                </a:solidFill>
                <a:latin typeface="Arial"/>
                <a:ea typeface="Times New Roman"/>
              </a:rPr>
              <a:t>ITEM 4 – SAEP </a:t>
            </a:r>
            <a:r>
              <a:rPr lang="pt-BR" sz="3200" b="1" strike="noStrike" cap="all" spc="-1" dirty="0" smtClean="0">
                <a:solidFill>
                  <a:srgbClr val="000000"/>
                </a:solidFill>
                <a:latin typeface="Arial"/>
                <a:ea typeface="Times New Roman"/>
              </a:rPr>
              <a:t>2019</a:t>
            </a:r>
            <a:endParaRPr lang="pt-BR" sz="3200" b="0" strike="noStrike" spc="-1" dirty="0">
              <a:latin typeface="Arial"/>
            </a:endParaRPr>
          </a:p>
        </p:txBody>
      </p:sp>
      <p:sp>
        <p:nvSpPr>
          <p:cNvPr id="101" name="Espaço Reservado para Conteúdo 2_1"/>
          <p:cNvSpPr/>
          <p:nvPr/>
        </p:nvSpPr>
        <p:spPr>
          <a:xfrm>
            <a:off x="200520" y="1124640"/>
            <a:ext cx="9539280" cy="5543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/>
            <a:r>
              <a:rPr lang="pt-BR" sz="2800" dirty="0"/>
              <a:t>Após a execução de um serviço de manutenção mecânica, com troca de peças, na oficina do Sr. Samuel, no cálculo do lucro da oficina, é usada a seguinte expressão literal: </a:t>
            </a:r>
            <a:r>
              <a:rPr lang="pt-BR" sz="2800" b="1" dirty="0"/>
              <a:t>0,5m + 0,4c – 0,1(m + p)</a:t>
            </a:r>
            <a:r>
              <a:rPr lang="pt-BR" sz="2800" dirty="0"/>
              <a:t>. Sendo que </a:t>
            </a:r>
            <a:r>
              <a:rPr lang="pt-BR" sz="2800" b="1" dirty="0"/>
              <a:t>m</a:t>
            </a:r>
            <a:r>
              <a:rPr lang="pt-BR" sz="2800" dirty="0"/>
              <a:t> representa o valor tabelado da manutenção, </a:t>
            </a:r>
            <a:r>
              <a:rPr lang="pt-BR" sz="2800" b="1" dirty="0"/>
              <a:t>c</a:t>
            </a:r>
            <a:r>
              <a:rPr lang="pt-BR" sz="2800" dirty="0"/>
              <a:t>, o custo das peças trocadas e </a:t>
            </a:r>
            <a:r>
              <a:rPr lang="pt-BR" sz="2800" b="1" dirty="0"/>
              <a:t>p</a:t>
            </a:r>
            <a:r>
              <a:rPr lang="pt-BR" sz="2800" dirty="0"/>
              <a:t>, o valor a ser pago pelo cliente.</a:t>
            </a:r>
          </a:p>
          <a:p>
            <a:pPr algn="just"/>
            <a:endParaRPr lang="pt-BR" dirty="0"/>
          </a:p>
          <a:p>
            <a:pPr algn="just"/>
            <a:r>
              <a:rPr lang="pt-BR" sz="2800" dirty="0"/>
              <a:t>Considerando os valores em reais, de </a:t>
            </a:r>
            <a:r>
              <a:rPr lang="pt-BR" sz="2800" b="1" dirty="0"/>
              <a:t>m = 80, c = 100 e p = 200</a:t>
            </a:r>
            <a:r>
              <a:rPr lang="pt-BR" sz="2800" dirty="0"/>
              <a:t>, o lucro da oficina por um serviço será de</a:t>
            </a:r>
          </a:p>
          <a:p>
            <a:pPr algn="just"/>
            <a:r>
              <a:rPr lang="pt-BR" sz="2800" b="1" dirty="0">
                <a:solidFill>
                  <a:srgbClr val="FF0000"/>
                </a:solidFill>
              </a:rPr>
              <a:t>(A) R$ 52,00</a:t>
            </a:r>
          </a:p>
          <a:p>
            <a:pPr algn="just"/>
            <a:r>
              <a:rPr lang="pt-BR" sz="2800" dirty="0"/>
              <a:t>(B) R$ 54,00</a:t>
            </a:r>
          </a:p>
          <a:p>
            <a:pPr algn="just"/>
            <a:r>
              <a:rPr lang="pt-BR" sz="2800" dirty="0"/>
              <a:t>(C) R$ 100,00</a:t>
            </a:r>
          </a:p>
          <a:p>
            <a:pPr algn="just"/>
            <a:r>
              <a:rPr lang="pt-BR" sz="2800" dirty="0"/>
              <a:t>(D) R$ 520,00</a:t>
            </a:r>
          </a:p>
          <a:p>
            <a:endParaRPr lang="pt-BR" sz="2800" dirty="0" smtClean="0"/>
          </a:p>
          <a:p>
            <a:r>
              <a:rPr lang="pt-BR" sz="2800" dirty="0" smtClean="0"/>
              <a:t> </a:t>
            </a:r>
            <a:endParaRPr lang="pt-BR" sz="2800" dirty="0"/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  <a:p>
            <a:pPr algn="just">
              <a:lnSpc>
                <a:spcPct val="115000"/>
              </a:lnSpc>
            </a:pPr>
            <a:endParaRPr lang="pt-BR" sz="255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105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422</TotalTime>
  <Words>2127</Words>
  <Application>Microsoft Office PowerPoint</Application>
  <PresentationFormat>Papel A4 (210 x 297 mm)</PresentationFormat>
  <Paragraphs>307</Paragraphs>
  <Slides>37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37</vt:i4>
      </vt:variant>
    </vt:vector>
  </HeadingPairs>
  <TitlesOfParts>
    <vt:vector size="39" baseType="lpstr">
      <vt:lpstr>Office Theme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Usuário do Windows</dc:creator>
  <dc:description/>
  <cp:lastModifiedBy>Usuário do Windows</cp:lastModifiedBy>
  <cp:revision>41</cp:revision>
  <dcterms:created xsi:type="dcterms:W3CDTF">2021-08-17T18:20:55Z</dcterms:created>
  <dcterms:modified xsi:type="dcterms:W3CDTF">2021-10-24T21:16:34Z</dcterms:modified>
  <dc:language>pt-BR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Papel A4 (210 x 297 mm)</vt:lpwstr>
  </property>
  <property fmtid="{D5CDD505-2E9C-101B-9397-08002B2CF9AE}" pid="3" name="Slides">
    <vt:i4>2</vt:i4>
  </property>
</Properties>
</file>