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04" r:id="rId3"/>
    <p:sldId id="349" r:id="rId4"/>
    <p:sldId id="257" r:id="rId5"/>
    <p:sldId id="323" r:id="rId6"/>
    <p:sldId id="302" r:id="rId7"/>
    <p:sldId id="324" r:id="rId8"/>
    <p:sldId id="298" r:id="rId9"/>
    <p:sldId id="305" r:id="rId10"/>
    <p:sldId id="350" r:id="rId11"/>
    <p:sldId id="299" r:id="rId12"/>
    <p:sldId id="342" r:id="rId13"/>
    <p:sldId id="351" r:id="rId14"/>
    <p:sldId id="341" r:id="rId15"/>
    <p:sldId id="352" r:id="rId16"/>
    <p:sldId id="312" r:id="rId17"/>
    <p:sldId id="315" r:id="rId18"/>
    <p:sldId id="353" r:id="rId19"/>
    <p:sldId id="314" r:id="rId20"/>
    <p:sldId id="354" r:id="rId21"/>
    <p:sldId id="313" r:id="rId22"/>
    <p:sldId id="355" r:id="rId23"/>
    <p:sldId id="308" r:id="rId24"/>
    <p:sldId id="300" r:id="rId25"/>
    <p:sldId id="356" r:id="rId26"/>
    <p:sldId id="310" r:id="rId27"/>
    <p:sldId id="311" r:id="rId28"/>
    <p:sldId id="357" r:id="rId29"/>
    <p:sldId id="317" r:id="rId30"/>
    <p:sldId id="333" r:id="rId31"/>
    <p:sldId id="358" r:id="rId32"/>
    <p:sldId id="318" r:id="rId33"/>
    <p:sldId id="336" r:id="rId34"/>
    <p:sldId id="359" r:id="rId35"/>
    <p:sldId id="344" r:id="rId36"/>
    <p:sldId id="309" r:id="rId37"/>
    <p:sldId id="360" r:id="rId38"/>
    <p:sldId id="345" r:id="rId39"/>
    <p:sldId id="361" r:id="rId40"/>
    <p:sldId id="338" r:id="rId41"/>
    <p:sldId id="339" r:id="rId42"/>
    <p:sldId id="362" r:id="rId43"/>
    <p:sldId id="296" r:id="rId44"/>
    <p:sldId id="363" r:id="rId45"/>
  </p:sldIdLst>
  <p:sldSz cx="9906000" cy="6858000" type="A4"/>
  <p:notesSz cx="6858000" cy="9144000"/>
  <p:embeddedFontLst>
    <p:embeddedFont>
      <p:font typeface="Tahoma" pitchFamily="34" charset="0"/>
      <p:regular r:id="rId47"/>
      <p:bold r:id="rId48"/>
    </p:embeddedFont>
    <p:embeddedFont>
      <p:font typeface="Arial Black" pitchFamily="34" charset="0"/>
      <p:bold r:id="rId49"/>
    </p:embeddedFont>
    <p:embeddedFont>
      <p:font typeface="Aharoni" pitchFamily="2" charset="-7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MRkvjeooE5jJT/ayoN4W1ZpaA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1296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5677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42"/>
          <p:cNvCxnSpPr/>
          <p:nvPr/>
        </p:nvCxnSpPr>
        <p:spPr>
          <a:xfrm>
            <a:off x="557212" y="5349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D3D3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 rot="5400000">
            <a:off x="2772569" y="-888205"/>
            <a:ext cx="4525963" cy="9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 rot="5400000">
            <a:off x="5494338" y="2484440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954087" y="90489"/>
            <a:ext cx="5851525" cy="6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879850" y="76201"/>
            <a:ext cx="3136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4"/>
          <p:cNvCxnSpPr/>
          <p:nvPr/>
        </p:nvCxnSpPr>
        <p:spPr>
          <a:xfrm>
            <a:off x="557212" y="3444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C2D6D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1"/>
          </p:nvPr>
        </p:nvSpPr>
        <p:spPr>
          <a:xfrm>
            <a:off x="330200" y="1600200"/>
            <a:ext cx="45402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7053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2"/>
          </p:nvPr>
        </p:nvSpPr>
        <p:spPr>
          <a:xfrm>
            <a:off x="5032111" y="666750"/>
            <a:ext cx="464992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3"/>
          </p:nvPr>
        </p:nvSpPr>
        <p:spPr>
          <a:xfrm>
            <a:off x="304898" y="1316038"/>
            <a:ext cx="4648102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4"/>
          </p:nvPr>
        </p:nvSpPr>
        <p:spPr>
          <a:xfrm>
            <a:off x="5036124" y="1316038"/>
            <a:ext cx="4645914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915400" y="6477000"/>
            <a:ext cx="825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50" name="Google Shape;50;p46"/>
          <p:cNvCxnSpPr/>
          <p:nvPr/>
        </p:nvCxnSpPr>
        <p:spPr>
          <a:xfrm>
            <a:off x="557212" y="6019801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49"/>
          <p:cNvCxnSpPr/>
          <p:nvPr/>
        </p:nvCxnSpPr>
        <p:spPr>
          <a:xfrm>
            <a:off x="557212" y="5849118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1"/>
          </p:nvPr>
        </p:nvSpPr>
        <p:spPr>
          <a:xfrm>
            <a:off x="495300" y="609600"/>
            <a:ext cx="325900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2"/>
          </p:nvPr>
        </p:nvSpPr>
        <p:spPr>
          <a:xfrm>
            <a:off x="3872971" y="609600"/>
            <a:ext cx="578537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>
            <a:spLocks noGrp="1"/>
          </p:cNvSpPr>
          <p:nvPr>
            <p:ph type="pic" idx="2"/>
          </p:nvPr>
        </p:nvSpPr>
        <p:spPr>
          <a:xfrm>
            <a:off x="3797300" y="616634"/>
            <a:ext cx="54483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70" name="Google Shape;70;p50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412750" y="5533218"/>
            <a:ext cx="6356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41"/>
          <p:cNvCxnSpPr/>
          <p:nvPr/>
        </p:nvCxnSpPr>
        <p:spPr>
          <a:xfrm>
            <a:off x="557212" y="1057987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88504" y="476672"/>
            <a:ext cx="5616624" cy="2520280"/>
          </a:xfrm>
          <a:prstGeom prst="rect">
            <a:avLst/>
          </a:prstGeom>
          <a:solidFill>
            <a:srgbClr val="B8E4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pt-BR" sz="4400" b="1"/>
              <a:t>GINCANA – DESCRITORES </a:t>
            </a:r>
            <a:endParaRPr sz="4400" b="1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928664" y="3356992"/>
            <a:ext cx="727280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4000" b="1" dirty="0"/>
              <a:t>Língua Portuguesa</a:t>
            </a:r>
            <a:endParaRPr sz="4000"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2800" dirty="0"/>
              <a:t>9.º ANO – Ensino Fundamental</a:t>
            </a:r>
            <a:endParaRPr sz="2800"/>
          </a:p>
        </p:txBody>
      </p:sp>
      <p:pic>
        <p:nvPicPr>
          <p:cNvPr id="93" name="Google Shape;93;p1" descr="F:\logomarca_saep.png"/>
          <p:cNvPicPr preferRelativeResize="0"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249144" y="381715"/>
            <a:ext cx="3435056" cy="270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F:\logo educação.png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444877" y="5589240"/>
            <a:ext cx="4461123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-15552" y="4005064"/>
            <a:ext cx="3744416" cy="28803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 04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81917" y="1342103"/>
            <a:ext cx="9596262" cy="541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b="1" dirty="0" smtClean="0">
                <a:sym typeface="Arial"/>
              </a:rPr>
              <a:t>A </a:t>
            </a:r>
            <a:r>
              <a:rPr lang="pt-BR" b="1" dirty="0" smtClean="0">
                <a:sym typeface="Arial"/>
              </a:rPr>
              <a:t>finalidade do texto é</a:t>
            </a:r>
            <a:r>
              <a:rPr lang="pt-BR" dirty="0" smtClean="0">
                <a:sym typeface="Arial"/>
              </a:rPr>
              <a:t>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lang="pt-BR" dirty="0" smtClean="0"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(A) relatar as consequências negativas do stress.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(B) informar que o stress já existe há mais de 400 anos.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(C) identificar a doença que causou o stress na civilização Inca.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(D) comparar o stress do homem moderno aos dos Incas.  </a:t>
            </a:r>
            <a:endParaRPr sz="7200" dirty="0"/>
          </a:p>
        </p:txBody>
      </p:sp>
      <p:sp>
        <p:nvSpPr>
          <p:cNvPr id="6" name="Retângulo 5"/>
          <p:cNvSpPr/>
          <p:nvPr/>
        </p:nvSpPr>
        <p:spPr>
          <a:xfrm>
            <a:off x="206477" y="2993919"/>
            <a:ext cx="9527458" cy="988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485138" y="155465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QUESTÕES 0</a:t>
            </a:r>
            <a:r>
              <a:rPr lang="pt-BR" sz="3200" b="1" dirty="0" smtClean="0"/>
              <a:t>5 e 06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"/>
          <a:stretch>
            <a:fillRect/>
          </a:stretch>
        </p:blipFill>
        <p:spPr bwMode="auto">
          <a:xfrm>
            <a:off x="0" y="1666767"/>
            <a:ext cx="9906000" cy="41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087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6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5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9716" y="1553227"/>
            <a:ext cx="94094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O fragmento que apresenta o conflito gerador do texto é</a:t>
            </a:r>
          </a:p>
          <a:p>
            <a:pPr algn="just"/>
            <a:endParaRPr lang="pt-BR" sz="3200" dirty="0" smtClean="0"/>
          </a:p>
          <a:p>
            <a:pPr algn="just">
              <a:spcAft>
                <a:spcPts val="1200"/>
              </a:spcAft>
            </a:pPr>
            <a:r>
              <a:rPr lang="pt-BR" sz="3200" dirty="0" smtClean="0"/>
              <a:t>(</a:t>
            </a:r>
            <a:r>
              <a:rPr lang="pt-BR" sz="3200" dirty="0" smtClean="0"/>
              <a:t>A) “Ana convidou os quatro netos para tomar lanche.”</a:t>
            </a:r>
          </a:p>
          <a:p>
            <a:pPr marL="514350" indent="-514350" algn="just">
              <a:spcAft>
                <a:spcPts val="1200"/>
              </a:spcAft>
              <a:buAutoNum type="alphaUcParenBoth" startAt="2"/>
            </a:pPr>
            <a:r>
              <a:rPr lang="pt-BR" sz="3200" dirty="0" smtClean="0"/>
              <a:t> “</a:t>
            </a:r>
            <a:r>
              <a:rPr lang="pt-BR" sz="3200" dirty="0" smtClean="0"/>
              <a:t>Foram a uma lanchonete.”</a:t>
            </a:r>
          </a:p>
          <a:p>
            <a:pPr marL="514350" indent="-514350" algn="just">
              <a:spcAft>
                <a:spcPts val="1200"/>
              </a:spcAft>
              <a:buAutoNum type="alphaUcParenBoth" startAt="2"/>
            </a:pPr>
            <a:r>
              <a:rPr lang="pt-BR" sz="3200" dirty="0" smtClean="0"/>
              <a:t> </a:t>
            </a:r>
            <a:r>
              <a:rPr lang="pt-BR" sz="3200" dirty="0" smtClean="0"/>
              <a:t>“Pediram sanduíches e refrigerantes.”</a:t>
            </a:r>
          </a:p>
          <a:p>
            <a:pPr algn="just">
              <a:spcAft>
                <a:spcPts val="1200"/>
              </a:spcAft>
            </a:pPr>
            <a:r>
              <a:rPr lang="pt-BR" sz="3200" dirty="0" smtClean="0"/>
              <a:t>(</a:t>
            </a:r>
            <a:r>
              <a:rPr lang="pt-BR" sz="3200" dirty="0" smtClean="0"/>
              <a:t>D) “Então, os quatro pegaram o celular.”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149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5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9716" y="1553227"/>
            <a:ext cx="94094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O fragmento que apresenta o conflito gerador do texto é</a:t>
            </a:r>
          </a:p>
          <a:p>
            <a:pPr algn="just"/>
            <a:endParaRPr lang="pt-BR" sz="3200" dirty="0" smtClean="0"/>
          </a:p>
          <a:p>
            <a:pPr algn="just">
              <a:spcAft>
                <a:spcPts val="1200"/>
              </a:spcAft>
            </a:pPr>
            <a:r>
              <a:rPr lang="pt-BR" sz="3200" dirty="0" smtClean="0"/>
              <a:t>(</a:t>
            </a:r>
            <a:r>
              <a:rPr lang="pt-BR" sz="3200" dirty="0" smtClean="0"/>
              <a:t>A) “Ana convidou os quatro netos para tomar lanche.”</a:t>
            </a:r>
          </a:p>
          <a:p>
            <a:pPr marL="514350" indent="-514350" algn="just">
              <a:spcAft>
                <a:spcPts val="1200"/>
              </a:spcAft>
              <a:buAutoNum type="alphaUcParenBoth" startAt="2"/>
            </a:pPr>
            <a:r>
              <a:rPr lang="pt-BR" sz="3200" dirty="0" smtClean="0"/>
              <a:t> “</a:t>
            </a:r>
            <a:r>
              <a:rPr lang="pt-BR" sz="3200" dirty="0" smtClean="0"/>
              <a:t>Foram a uma lanchonete.”</a:t>
            </a:r>
          </a:p>
          <a:p>
            <a:pPr marL="514350" indent="-514350" algn="just">
              <a:spcAft>
                <a:spcPts val="1200"/>
              </a:spcAft>
              <a:buAutoNum type="alphaUcParenBoth" startAt="2"/>
            </a:pPr>
            <a:r>
              <a:rPr lang="pt-BR" sz="3200" dirty="0" smtClean="0"/>
              <a:t> </a:t>
            </a:r>
            <a:r>
              <a:rPr lang="pt-BR" sz="3200" dirty="0" smtClean="0"/>
              <a:t>“Pediram sanduíches e refrigerantes.”</a:t>
            </a:r>
          </a:p>
          <a:p>
            <a:pPr algn="just">
              <a:spcAft>
                <a:spcPts val="1200"/>
              </a:spcAft>
            </a:pPr>
            <a:r>
              <a:rPr lang="pt-BR" sz="3200" dirty="0" smtClean="0"/>
              <a:t>(</a:t>
            </a:r>
            <a:r>
              <a:rPr lang="pt-BR" sz="3200" dirty="0" smtClean="0"/>
              <a:t>D) “Então, os quatro pegaram o celular.”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309716" y="5412658"/>
            <a:ext cx="7610168" cy="648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6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06477" y="1302707"/>
            <a:ext cx="9497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Em </a:t>
            </a:r>
            <a:r>
              <a:rPr lang="pt-BR" sz="3400" b="1" dirty="0" smtClean="0"/>
              <a:t>“Ficaram </a:t>
            </a:r>
            <a:r>
              <a:rPr lang="pt-BR" sz="3400" b="1" dirty="0" smtClean="0"/>
              <a:t>o tempo todo trocando mensagens com os amigos, rindo e se divertindo </a:t>
            </a:r>
            <a:r>
              <a:rPr lang="pt-BR" sz="3400" b="1" i="1" u="sng" dirty="0" smtClean="0">
                <a:latin typeface="Arial Black" pitchFamily="34" charset="0"/>
              </a:rPr>
              <a:t>muito</a:t>
            </a:r>
            <a:r>
              <a:rPr lang="pt-BR" sz="3400" b="1" dirty="0" smtClean="0"/>
              <a:t>.”, o termo destacado indica</a:t>
            </a:r>
            <a:r>
              <a:rPr lang="pt-BR" sz="3400" dirty="0" smtClean="0"/>
              <a:t> </a:t>
            </a:r>
          </a:p>
          <a:p>
            <a:pPr algn="just"/>
            <a:endParaRPr lang="pt-BR" sz="3400" dirty="0" smtClean="0"/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3400" dirty="0" smtClean="0"/>
              <a:t> modo</a:t>
            </a:r>
            <a:r>
              <a:rPr lang="pt-BR" sz="34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3400" dirty="0" smtClean="0"/>
              <a:t>(</a:t>
            </a:r>
            <a:r>
              <a:rPr lang="pt-BR" sz="3400" dirty="0" smtClean="0"/>
              <a:t>B) tempo.</a:t>
            </a:r>
          </a:p>
          <a:p>
            <a:pPr marL="457200" indent="-457200" algn="just">
              <a:spcAft>
                <a:spcPts val="1200"/>
              </a:spcAft>
              <a:buAutoNum type="alphaUcParenBoth" startAt="3"/>
            </a:pPr>
            <a:r>
              <a:rPr lang="pt-BR" sz="3400" dirty="0" smtClean="0"/>
              <a:t> lugar</a:t>
            </a:r>
            <a:r>
              <a:rPr lang="pt-BR" sz="34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3400" dirty="0" smtClean="0"/>
              <a:t>(</a:t>
            </a:r>
            <a:r>
              <a:rPr lang="pt-BR" sz="3400" dirty="0" smtClean="0"/>
              <a:t>D) </a:t>
            </a:r>
            <a:r>
              <a:rPr lang="pt-BR" sz="3400" dirty="0" smtClean="0"/>
              <a:t>intensidade.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95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6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72092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06477" y="1302707"/>
            <a:ext cx="9497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Em </a:t>
            </a:r>
            <a:r>
              <a:rPr lang="pt-BR" sz="3400" b="1" dirty="0" smtClean="0"/>
              <a:t>“Ficaram </a:t>
            </a:r>
            <a:r>
              <a:rPr lang="pt-BR" sz="3400" b="1" dirty="0" smtClean="0"/>
              <a:t>o tempo todo trocando mensagens com os amigos, rindo e se divertindo </a:t>
            </a:r>
            <a:r>
              <a:rPr lang="pt-BR" sz="3400" b="1" i="1" u="sng" dirty="0" smtClean="0">
                <a:latin typeface="Arial Black" pitchFamily="34" charset="0"/>
              </a:rPr>
              <a:t>muito</a:t>
            </a:r>
            <a:r>
              <a:rPr lang="pt-BR" sz="3400" b="1" dirty="0" smtClean="0"/>
              <a:t>.”, o termo destacado indica</a:t>
            </a:r>
            <a:r>
              <a:rPr lang="pt-BR" sz="3400" dirty="0" smtClean="0"/>
              <a:t> </a:t>
            </a:r>
          </a:p>
          <a:p>
            <a:pPr algn="just"/>
            <a:endParaRPr lang="pt-BR" sz="3400" dirty="0" smtClean="0"/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3400" dirty="0" smtClean="0"/>
              <a:t> modo</a:t>
            </a:r>
            <a:r>
              <a:rPr lang="pt-BR" sz="34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3400" dirty="0" smtClean="0"/>
              <a:t>(</a:t>
            </a:r>
            <a:r>
              <a:rPr lang="pt-BR" sz="3400" dirty="0" smtClean="0"/>
              <a:t>B) tempo.</a:t>
            </a:r>
          </a:p>
          <a:p>
            <a:pPr marL="457200" indent="-457200" algn="just">
              <a:spcAft>
                <a:spcPts val="1200"/>
              </a:spcAft>
              <a:buAutoNum type="alphaUcParenBoth" startAt="3"/>
            </a:pPr>
            <a:r>
              <a:rPr lang="pt-BR" sz="3400" dirty="0" smtClean="0"/>
              <a:t> lugar</a:t>
            </a:r>
            <a:r>
              <a:rPr lang="pt-BR" sz="34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3400" dirty="0" smtClean="0"/>
              <a:t>(</a:t>
            </a:r>
            <a:r>
              <a:rPr lang="pt-BR" sz="3400" dirty="0" smtClean="0"/>
              <a:t>D) </a:t>
            </a:r>
            <a:r>
              <a:rPr lang="pt-BR" sz="3400" dirty="0" smtClean="0"/>
              <a:t>intensidade.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1226" y="5943600"/>
            <a:ext cx="3141406" cy="560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95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7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5"/>
          <a:srcRect l="2244" t="2948" r="1076"/>
          <a:stretch>
            <a:fillRect/>
          </a:stretch>
        </p:blipFill>
        <p:spPr>
          <a:xfrm>
            <a:off x="191729" y="1002890"/>
            <a:ext cx="8259097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7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sp>
        <p:nvSpPr>
          <p:cNvPr id="2" name="Retângulo 1"/>
          <p:cNvSpPr/>
          <p:nvPr/>
        </p:nvSpPr>
        <p:spPr>
          <a:xfrm>
            <a:off x="383454" y="1695055"/>
            <a:ext cx="93652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/>
              <a:t>O texto possui características do </a:t>
            </a:r>
            <a:r>
              <a:rPr lang="pt-BR" sz="3600" b="1" dirty="0" smtClean="0"/>
              <a:t>gênero</a:t>
            </a:r>
          </a:p>
          <a:p>
            <a:pPr algn="just"/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 smtClean="0"/>
              <a:t>(A) </a:t>
            </a:r>
            <a:r>
              <a:rPr lang="pt-BR" sz="3600" dirty="0" err="1" smtClean="0"/>
              <a:t>meme</a:t>
            </a:r>
            <a:r>
              <a:rPr lang="pt-BR" sz="3600" dirty="0" smtClean="0"/>
              <a:t>.</a:t>
            </a:r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/>
              <a:t>(B) </a:t>
            </a:r>
            <a:r>
              <a:rPr lang="pt-BR" sz="3600" dirty="0" smtClean="0"/>
              <a:t>cartum.</a:t>
            </a:r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/>
              <a:t>(C) charge.</a:t>
            </a:r>
          </a:p>
          <a:p>
            <a:pPr>
              <a:spcAft>
                <a:spcPts val="1200"/>
              </a:spcAft>
            </a:pPr>
            <a:r>
              <a:rPr lang="pt-BR" sz="3600" dirty="0"/>
              <a:t>(D) </a:t>
            </a:r>
            <a:r>
              <a:rPr lang="pt-BR" sz="3600" dirty="0" smtClean="0"/>
              <a:t>caricatura.</a:t>
            </a:r>
            <a:endParaRPr lang="pt-BR" sz="3600" dirty="0"/>
          </a:p>
        </p:txBody>
      </p:sp>
      <p:pic>
        <p:nvPicPr>
          <p:cNvPr id="6" name="Picture 2" descr="Pin on Cumprim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7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sp>
        <p:nvSpPr>
          <p:cNvPr id="2" name="Retângulo 1"/>
          <p:cNvSpPr/>
          <p:nvPr/>
        </p:nvSpPr>
        <p:spPr>
          <a:xfrm>
            <a:off x="560434" y="1695055"/>
            <a:ext cx="917349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/>
              <a:t>O texto possui características do </a:t>
            </a:r>
            <a:r>
              <a:rPr lang="pt-BR" sz="3600" b="1" dirty="0" smtClean="0"/>
              <a:t>gên</a:t>
            </a:r>
            <a:r>
              <a:rPr lang="pt-BR" sz="3600" dirty="0" smtClean="0"/>
              <a:t>ero</a:t>
            </a:r>
          </a:p>
          <a:p>
            <a:pPr algn="just"/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 smtClean="0"/>
              <a:t>(A) </a:t>
            </a:r>
            <a:r>
              <a:rPr lang="pt-BR" sz="3600" dirty="0" err="1" smtClean="0"/>
              <a:t>meme</a:t>
            </a:r>
            <a:r>
              <a:rPr lang="pt-BR" sz="3600" dirty="0" smtClean="0"/>
              <a:t>.</a:t>
            </a:r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/>
              <a:t>(B) </a:t>
            </a:r>
            <a:r>
              <a:rPr lang="pt-BR" sz="3600" dirty="0" smtClean="0"/>
              <a:t>cartum.</a:t>
            </a:r>
            <a:endParaRPr lang="pt-BR" sz="3600" dirty="0"/>
          </a:p>
          <a:p>
            <a:pPr algn="just">
              <a:spcAft>
                <a:spcPts val="1200"/>
              </a:spcAft>
            </a:pPr>
            <a:r>
              <a:rPr lang="pt-BR" sz="3600" dirty="0"/>
              <a:t>(C) charge.</a:t>
            </a:r>
          </a:p>
          <a:p>
            <a:pPr>
              <a:spcAft>
                <a:spcPts val="1200"/>
              </a:spcAft>
            </a:pPr>
            <a:r>
              <a:rPr lang="pt-BR" sz="3600" dirty="0"/>
              <a:t>(D) </a:t>
            </a:r>
            <a:r>
              <a:rPr lang="pt-BR" sz="3600" dirty="0" smtClean="0"/>
              <a:t>caricatura.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560438" y="2875936"/>
            <a:ext cx="2507226" cy="560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Pin on Cumprim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7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sp>
        <p:nvSpPr>
          <p:cNvPr id="4" name="Retângulo 3"/>
          <p:cNvSpPr/>
          <p:nvPr/>
        </p:nvSpPr>
        <p:spPr>
          <a:xfrm>
            <a:off x="832644" y="1675964"/>
            <a:ext cx="8240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/>
              <a:t>O objetivo comunicativo do texto </a:t>
            </a:r>
            <a:r>
              <a:rPr lang="pt-BR" sz="3500" dirty="0" smtClean="0"/>
              <a:t>é</a:t>
            </a:r>
          </a:p>
          <a:p>
            <a:endParaRPr lang="pt-BR" sz="3500" dirty="0"/>
          </a:p>
          <a:p>
            <a:pPr marL="514350" indent="-514350">
              <a:spcAft>
                <a:spcPts val="1200"/>
              </a:spcAft>
              <a:buAutoNum type="alphaUcParenBoth"/>
            </a:pPr>
            <a:r>
              <a:rPr lang="pt-BR" sz="3500" dirty="0" smtClean="0"/>
              <a:t> provocar </a:t>
            </a:r>
            <a:r>
              <a:rPr lang="pt-BR" sz="3500" dirty="0"/>
              <a:t>humor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B) emocionar o leitor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C) promover uma reflexão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D) transmitir uma informação.</a:t>
            </a:r>
          </a:p>
          <a:p>
            <a:endParaRPr lang="pt-BR" dirty="0"/>
          </a:p>
        </p:txBody>
      </p:sp>
      <p:pic>
        <p:nvPicPr>
          <p:cNvPr id="6" name="Picture 2" descr="⚠ significado: aviso Emoji cópia de | Dicionário Emoji 📓 | EmojiAll  Português Website O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36510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9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65471" y="116632"/>
            <a:ext cx="9640529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01</a:t>
            </a:r>
            <a:r>
              <a:rPr lang="pt-BR" sz="3200" b="1" dirty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pic>
        <p:nvPicPr>
          <p:cNvPr id="9" name="Google Shape;108;geb0f2554a2_0_1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764371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179871"/>
            <a:ext cx="7993626" cy="56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2641" y="-1"/>
            <a:ext cx="3373359" cy="20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23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7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sp>
        <p:nvSpPr>
          <p:cNvPr id="4" name="Retângulo 3"/>
          <p:cNvSpPr/>
          <p:nvPr/>
        </p:nvSpPr>
        <p:spPr>
          <a:xfrm>
            <a:off x="832644" y="1675964"/>
            <a:ext cx="8240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/>
              <a:t>O objetivo comunicativo do texto </a:t>
            </a:r>
            <a:r>
              <a:rPr lang="pt-BR" sz="3500" dirty="0" smtClean="0"/>
              <a:t>é</a:t>
            </a:r>
          </a:p>
          <a:p>
            <a:endParaRPr lang="pt-BR" sz="3500" dirty="0"/>
          </a:p>
          <a:p>
            <a:pPr marL="514350" indent="-514350">
              <a:spcAft>
                <a:spcPts val="1200"/>
              </a:spcAft>
              <a:buAutoNum type="alphaUcParenBoth"/>
            </a:pPr>
            <a:r>
              <a:rPr lang="pt-BR" sz="3500" dirty="0" smtClean="0"/>
              <a:t> provocar </a:t>
            </a:r>
            <a:r>
              <a:rPr lang="pt-BR" sz="3500" dirty="0"/>
              <a:t>humor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B) emocionar o leitor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C) promover uma reflexão</a:t>
            </a:r>
            <a:r>
              <a:rPr lang="pt-BR" sz="35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3500" dirty="0" smtClean="0"/>
              <a:t>(</a:t>
            </a:r>
            <a:r>
              <a:rPr lang="pt-BR" sz="3500" dirty="0"/>
              <a:t>D) transmitir uma informação.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40658" y="2816942"/>
            <a:ext cx="4188542" cy="575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⚠ significado: aviso Emoji cópia de | Dicionário Emoji 📓 | EmojiAll  Português Website O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36510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9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8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58645"/>
            <a:ext cx="6677229" cy="58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28500" y="1712428"/>
            <a:ext cx="28991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A linguagem predominante no texto é </a:t>
            </a:r>
          </a:p>
          <a:p>
            <a:endParaRPr lang="pt-BR" sz="3200" dirty="0"/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 smtClean="0"/>
              <a:t> formal</a:t>
            </a:r>
            <a:r>
              <a:rPr lang="pt-BR" sz="32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/>
              <a:t> </a:t>
            </a:r>
            <a:r>
              <a:rPr lang="pt-BR" sz="3200" dirty="0" smtClean="0"/>
              <a:t>técnica</a:t>
            </a:r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/>
              <a:t> </a:t>
            </a:r>
            <a:r>
              <a:rPr lang="pt-BR" sz="3200" dirty="0" smtClean="0"/>
              <a:t>informal.</a:t>
            </a:r>
          </a:p>
          <a:p>
            <a:pPr marL="342900" indent="-342900">
              <a:buAutoNum type="alphaUcParenBoth"/>
            </a:pPr>
            <a:r>
              <a:rPr lang="pt-BR" sz="3200" dirty="0" smtClean="0"/>
              <a:t> científica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508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pt-BR" sz="3200" b="1" dirty="0"/>
              <a:t>8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58645"/>
            <a:ext cx="6677229" cy="58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28500" y="1712428"/>
            <a:ext cx="28991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A linguagem predominante no texto é </a:t>
            </a:r>
          </a:p>
          <a:p>
            <a:endParaRPr lang="pt-BR" sz="3200" dirty="0"/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 smtClean="0"/>
              <a:t> formal</a:t>
            </a:r>
            <a:r>
              <a:rPr lang="pt-BR" sz="32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/>
              <a:t> </a:t>
            </a:r>
            <a:r>
              <a:rPr lang="pt-BR" sz="3200" dirty="0" smtClean="0"/>
              <a:t>técnica</a:t>
            </a:r>
          </a:p>
          <a:p>
            <a:pPr marL="342900" indent="-342900">
              <a:spcAft>
                <a:spcPts val="1200"/>
              </a:spcAft>
              <a:buAutoNum type="alphaUcParenBoth"/>
            </a:pPr>
            <a:r>
              <a:rPr lang="pt-BR" sz="3200" dirty="0"/>
              <a:t> </a:t>
            </a:r>
            <a:r>
              <a:rPr lang="pt-BR" sz="3200" dirty="0" smtClean="0"/>
              <a:t>informal.</a:t>
            </a:r>
          </a:p>
          <a:p>
            <a:pPr marL="342900" indent="-342900">
              <a:buAutoNum type="alphaUcParenBoth"/>
            </a:pPr>
            <a:r>
              <a:rPr lang="pt-BR" sz="3200" dirty="0" smtClean="0"/>
              <a:t> científica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6843252" y="4984956"/>
            <a:ext cx="2536722" cy="545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8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09</a:t>
            </a:r>
            <a:endParaRPr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4735"/>
            <a:ext cx="9906000" cy="51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9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6207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09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781663"/>
            <a:ext cx="9540428" cy="613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b="1" dirty="0" smtClean="0"/>
              <a:t>O fragmento que apresenta a informação principal do texto é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(A) “A modernidade foi um marco, um divisor de águas...”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(B) </a:t>
            </a:r>
            <a:r>
              <a:rPr lang="pt-BR" dirty="0" smtClean="0"/>
              <a:t>“... parece </a:t>
            </a:r>
            <a:r>
              <a:rPr lang="pt-BR" dirty="0" smtClean="0"/>
              <a:t>ter aumentado a distância entre nós, pois, atitudes como o individualismo e o narcisismo caracterizam </a:t>
            </a:r>
            <a:r>
              <a:rPr lang="pt-BR" dirty="0" smtClean="0"/>
              <a:t>aa nossa sociedade.”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(C) </a:t>
            </a:r>
            <a:r>
              <a:rPr lang="pt-BR" dirty="0" smtClean="0"/>
              <a:t>“Se </a:t>
            </a:r>
            <a:r>
              <a:rPr lang="pt-BR" dirty="0" smtClean="0"/>
              <a:t>no passado a felicidade podia ser encontrada nas coisas simples, agora, não mais, nos tornamos mais </a:t>
            </a:r>
            <a:r>
              <a:rPr lang="pt-BR" dirty="0" smtClean="0"/>
              <a:t>exigentes (...), </a:t>
            </a:r>
            <a:r>
              <a:rPr lang="pt-BR" dirty="0" smtClean="0"/>
              <a:t>ela está atrelada aos objetos de consumo.”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(D) </a:t>
            </a:r>
            <a:r>
              <a:rPr lang="pt-BR" dirty="0" smtClean="0"/>
              <a:t>“Somos </a:t>
            </a:r>
            <a:r>
              <a:rPr lang="pt-BR" dirty="0" smtClean="0"/>
              <a:t>constantemente bombardeados com milhões de propagandas que veiculam mais do que um produto, </a:t>
            </a:r>
            <a:r>
              <a:rPr lang="pt-BR" dirty="0" smtClean="0"/>
              <a:t>mas um </a:t>
            </a:r>
            <a:r>
              <a:rPr lang="pt-BR" dirty="0" smtClean="0"/>
              <a:t>jeito de viver e pensar</a:t>
            </a:r>
            <a:r>
              <a:rPr lang="pt-BR" dirty="0" smtClean="0"/>
              <a:t>...”</a:t>
            </a:r>
            <a:endParaRPr lang="pt-BR" sz="2000" dirty="0" smtClean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dirty="0"/>
          </a:p>
        </p:txBody>
      </p:sp>
      <p:pic>
        <p:nvPicPr>
          <p:cNvPr id="6" name="Google Shape;108;geb0f2554a2_0_1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819535" y="0"/>
            <a:ext cx="1086465" cy="95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66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6207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09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781663"/>
            <a:ext cx="9540428" cy="613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b="1" dirty="0" smtClean="0"/>
              <a:t>O fragmento que apresenta a informação principal do texto é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(A) “A modernidade foi um marco, um divisor de águas...”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(B) </a:t>
            </a:r>
            <a:r>
              <a:rPr lang="pt-BR" dirty="0" smtClean="0"/>
              <a:t>“... parece </a:t>
            </a:r>
            <a:r>
              <a:rPr lang="pt-BR" dirty="0" smtClean="0"/>
              <a:t>ter aumentado a distância entre nós, pois, atitudes como o individualismo e o narcisismo caracterizam </a:t>
            </a:r>
            <a:r>
              <a:rPr lang="pt-BR" dirty="0" smtClean="0"/>
              <a:t>aa nossa sociedade.”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(C) </a:t>
            </a:r>
            <a:r>
              <a:rPr lang="pt-BR" dirty="0" smtClean="0"/>
              <a:t>“Se </a:t>
            </a:r>
            <a:r>
              <a:rPr lang="pt-BR" dirty="0" smtClean="0"/>
              <a:t>no passado a felicidade podia ser encontrada nas coisas simples, agora, não mais, nos tornamos mais </a:t>
            </a:r>
            <a:r>
              <a:rPr lang="pt-BR" dirty="0" smtClean="0"/>
              <a:t>exigentes (...), </a:t>
            </a:r>
            <a:r>
              <a:rPr lang="pt-BR" dirty="0" smtClean="0"/>
              <a:t>ela está atrelada aos objetos de consumo.”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(D) </a:t>
            </a:r>
            <a:r>
              <a:rPr lang="pt-BR" dirty="0" smtClean="0"/>
              <a:t>“Somos </a:t>
            </a:r>
            <a:r>
              <a:rPr lang="pt-BR" dirty="0" smtClean="0"/>
              <a:t>constantemente bombardeados com milhões de propagandas que veiculam mais do que um produto, </a:t>
            </a:r>
            <a:r>
              <a:rPr lang="pt-BR" dirty="0" smtClean="0"/>
              <a:t>mas um </a:t>
            </a:r>
            <a:r>
              <a:rPr lang="pt-BR" dirty="0" smtClean="0"/>
              <a:t>jeito de viver e pensar</a:t>
            </a:r>
            <a:r>
              <a:rPr lang="pt-BR" dirty="0" smtClean="0"/>
              <a:t>...”</a:t>
            </a:r>
            <a:endParaRPr lang="pt-BR" sz="2000" dirty="0" smtClean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dirty="0"/>
          </a:p>
        </p:txBody>
      </p:sp>
      <p:pic>
        <p:nvPicPr>
          <p:cNvPr id="6" name="Google Shape;108;geb0f2554a2_0_1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819535" y="0"/>
            <a:ext cx="1086465" cy="958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03236" y="3923071"/>
            <a:ext cx="9704439" cy="1445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66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10</a:t>
            </a:r>
            <a:endParaRPr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9" t="3987" r="5207" b="19026"/>
          <a:stretch>
            <a:fillRect/>
          </a:stretch>
        </p:blipFill>
        <p:spPr bwMode="auto">
          <a:xfrm>
            <a:off x="-2" y="966903"/>
            <a:ext cx="9906001" cy="54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95" t="90741" r="34319" b="2930"/>
          <a:stretch>
            <a:fillRect/>
          </a:stretch>
        </p:blipFill>
        <p:spPr bwMode="auto">
          <a:xfrm>
            <a:off x="6489283" y="6445046"/>
            <a:ext cx="3406877" cy="3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39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10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182786" y="1554398"/>
            <a:ext cx="9540428" cy="47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48590" indent="0" algn="just">
              <a:buNone/>
            </a:pPr>
            <a:r>
              <a:rPr lang="pt-BR" b="1" dirty="0" smtClean="0"/>
              <a:t>No </a:t>
            </a:r>
            <a:r>
              <a:rPr lang="pt-BR" b="1" dirty="0"/>
              <a:t>final </a:t>
            </a:r>
            <a:r>
              <a:rPr lang="pt-BR" b="1" dirty="0" smtClean="0"/>
              <a:t>do </a:t>
            </a:r>
            <a:r>
              <a:rPr lang="pt-BR" b="1" dirty="0"/>
              <a:t>texto, a expressão “parece imaginação” </a:t>
            </a:r>
            <a:r>
              <a:rPr lang="pt-BR" b="1" dirty="0" smtClean="0"/>
              <a:t>estabelece uma relação com a ideia de </a:t>
            </a:r>
            <a:endParaRPr lang="pt-BR" b="1" dirty="0"/>
          </a:p>
          <a:p>
            <a:pPr marL="148590" indent="0" algn="just">
              <a:buNone/>
            </a:pPr>
            <a:endParaRPr lang="pt-BR" dirty="0"/>
          </a:p>
          <a:p>
            <a:pPr marL="14859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(A) </a:t>
            </a:r>
            <a:r>
              <a:rPr lang="pt-BR" dirty="0" err="1" smtClean="0"/>
              <a:t>resiliência</a:t>
            </a:r>
            <a:r>
              <a:rPr lang="pt-BR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B) </a:t>
            </a:r>
            <a:r>
              <a:rPr lang="pt-BR" dirty="0"/>
              <a:t>necessidade.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C) invisibilidade.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D) sobrevivência</a:t>
            </a:r>
            <a:r>
              <a:rPr lang="pt-BR" dirty="0" smtClean="0"/>
              <a:t>.</a:t>
            </a:r>
            <a:endParaRPr dirty="0"/>
          </a:p>
        </p:txBody>
      </p:sp>
      <p:pic>
        <p:nvPicPr>
          <p:cNvPr id="5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149" y="3615246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10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182786" y="1554398"/>
            <a:ext cx="9540428" cy="47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48590" indent="0" algn="just">
              <a:buNone/>
            </a:pPr>
            <a:r>
              <a:rPr lang="pt-BR" b="1" dirty="0" smtClean="0"/>
              <a:t>No </a:t>
            </a:r>
            <a:r>
              <a:rPr lang="pt-BR" b="1" dirty="0"/>
              <a:t>final </a:t>
            </a:r>
            <a:r>
              <a:rPr lang="pt-BR" b="1" dirty="0" smtClean="0"/>
              <a:t>do </a:t>
            </a:r>
            <a:r>
              <a:rPr lang="pt-BR" b="1" dirty="0"/>
              <a:t>texto, a expressão “parece imaginação” </a:t>
            </a:r>
            <a:r>
              <a:rPr lang="pt-BR" b="1" dirty="0" smtClean="0"/>
              <a:t>estabelece uma relação com a ideia de </a:t>
            </a:r>
            <a:endParaRPr lang="pt-BR" b="1" dirty="0"/>
          </a:p>
          <a:p>
            <a:pPr marL="148590" indent="0" algn="just">
              <a:buNone/>
            </a:pPr>
            <a:endParaRPr lang="pt-BR" dirty="0"/>
          </a:p>
          <a:p>
            <a:pPr marL="14859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(A) </a:t>
            </a:r>
            <a:r>
              <a:rPr lang="pt-BR" dirty="0" err="1" smtClean="0"/>
              <a:t>resiliência</a:t>
            </a:r>
            <a:r>
              <a:rPr lang="pt-BR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B) </a:t>
            </a:r>
            <a:r>
              <a:rPr lang="pt-BR" dirty="0"/>
              <a:t>necessidade.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C) invisibilidade.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D) sobrevivência</a:t>
            </a:r>
            <a:r>
              <a:rPr lang="pt-BR" dirty="0" smtClean="0"/>
              <a:t>.</a:t>
            </a:r>
            <a:endParaRPr dirty="0"/>
          </a:p>
        </p:txBody>
      </p:sp>
      <p:sp>
        <p:nvSpPr>
          <p:cNvPr id="5" name="Retângulo 4"/>
          <p:cNvSpPr/>
          <p:nvPr/>
        </p:nvSpPr>
        <p:spPr>
          <a:xfrm>
            <a:off x="339213" y="4925961"/>
            <a:ext cx="3436374" cy="60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905" y="3585749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7535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sz="3200" b="1" dirty="0" smtClean="0"/>
              <a:t>1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26" y="904874"/>
            <a:ext cx="8421061" cy="59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15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65471" y="116632"/>
            <a:ext cx="9640529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01</a:t>
            </a:r>
            <a:r>
              <a:rPr lang="pt-BR" sz="3200" b="1" dirty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179871"/>
            <a:ext cx="7993626" cy="56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641" y="-1"/>
            <a:ext cx="3373359" cy="20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4244" y="4085303"/>
            <a:ext cx="7860890" cy="1253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oogle Shape;1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1499" y="5383161"/>
            <a:ext cx="1144501" cy="1474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23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sz="3200" b="1" dirty="0" smtClean="0"/>
              <a:t>1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01041" y="1687571"/>
            <a:ext cx="8937927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2471"/>
            </a:pP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enredo do texto se desenvolve a partir do seguinte fato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2471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 ida a uma relojoaria.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(B) fala inocente da criança.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(C) chegada ao aniversário.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(D) convite para uma festa de aniversário.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7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sz="3200" b="1" dirty="0" smtClean="0"/>
              <a:t>1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0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01041" y="1687571"/>
            <a:ext cx="8937927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2471"/>
            </a:pP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enredo do texto se desenvolve a partir do seguinte fato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2471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 ida a uma relojoaria.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(B) fala inocente da criança.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(C) chegada ao aniversário.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(D) convite para uma festa de aniversário.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7200" y="5456903"/>
            <a:ext cx="8642555" cy="678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97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12</a:t>
            </a:r>
            <a:endParaRPr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" r="3672"/>
          <a:stretch>
            <a:fillRect/>
          </a:stretch>
        </p:blipFill>
        <p:spPr bwMode="auto">
          <a:xfrm>
            <a:off x="1" y="1826360"/>
            <a:ext cx="9906000" cy="395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050" y="0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sz="3200" b="1" dirty="0"/>
              <a:t>2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01042" y="1584335"/>
            <a:ext cx="8008778" cy="429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42471"/>
            </a:pP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palavra </a:t>
            </a:r>
            <a:r>
              <a:rPr lang="pt-BR" sz="35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pt-BR" sz="35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tablet</a:t>
            </a:r>
            <a:r>
              <a:rPr lang="pt-BR" sz="35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registrada </a:t>
            </a: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itálico é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dk1"/>
              </a:buClr>
              <a:buSzPct val="42471"/>
            </a:pP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dk1"/>
              </a:buClr>
              <a:buSzPct val="42471"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 um neologismo.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(B) </a:t>
            </a:r>
            <a:r>
              <a:rPr lang="pt-BR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uma abreviatura.</a:t>
            </a:r>
          </a:p>
          <a:p>
            <a:pPr lvl="0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(C) </a:t>
            </a:r>
            <a:r>
              <a:rPr lang="pt-BR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estrangeirismo.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(D) uma onomatopeia.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sz="3200" b="1" dirty="0"/>
              <a:t>2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3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01042" y="1584335"/>
            <a:ext cx="8008778" cy="429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42471"/>
            </a:pP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palavra </a:t>
            </a:r>
            <a:r>
              <a:rPr lang="pt-BR" sz="35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pt-BR" sz="35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tablet</a:t>
            </a:r>
            <a:r>
              <a:rPr lang="pt-BR" sz="35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registrada </a:t>
            </a: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itálico é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dk1"/>
              </a:buClr>
              <a:buSzPct val="42471"/>
            </a:pP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dk1"/>
              </a:buClr>
              <a:buSzPct val="42471"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 um neologismo.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(B) </a:t>
            </a:r>
            <a:r>
              <a:rPr lang="pt-BR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uma abreviatura.</a:t>
            </a:r>
          </a:p>
          <a:p>
            <a:pPr lvl="0"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(C) </a:t>
            </a:r>
            <a:r>
              <a:rPr lang="pt-BR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estrangeirismo.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ct val="42471"/>
            </a:pPr>
            <a:r>
              <a:rPr lang="pt-BR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(D) uma onomatopeia.</a:t>
            </a:r>
            <a:endParaRPr lang="pt-BR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2452" y="4468761"/>
            <a:ext cx="4778477" cy="678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4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6502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14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0" y="1150366"/>
            <a:ext cx="9906000" cy="581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Queimada </a:t>
            </a:r>
            <a:r>
              <a:rPr lang="pt-BR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destrói área de  mata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à</a:t>
            </a:r>
            <a:r>
              <a:rPr lang="pt-BR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 margens de rodovia </a:t>
            </a:r>
            <a:r>
              <a:rPr lang="pt-B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 cobra é </a:t>
            </a:r>
            <a:endParaRPr lang="pt-BR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flagrada fugindo </a:t>
            </a:r>
            <a:r>
              <a:rPr lang="pt-B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pt-BR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incêndio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endParaRPr lang="pt-B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Uma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cobra foi vista fugindo de um incêndio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nesta terça-feira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(24) em </a:t>
            </a:r>
            <a:r>
              <a:rPr lang="pt-BR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Luzimangues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distrito de Porto Nacional. Um vídeo mostra o momento em que o animal sai, rapidamente, de um local que era consumido pelo fogo em busca de uma área segura. 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fogo atinge uma área de mata às margens da TO-080. Segundo o Corpo de Bombeiros, militares trabalham no combate às chamas desde o início tarde.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As imagens mostram que logo após a cobra ser vista, um bombeiro fez o resgate. O militar capturou o réptil com auxílio de um pedaço de pau e o soltou em uma área afastada das chamas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lvl="0" indent="0" algn="r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pt-BR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://g1.globo.com/to/tocantins/noticia/2021/08/24</a:t>
            </a:r>
            <a:endParaRPr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3" r="8886"/>
          <a:stretch>
            <a:fillRect/>
          </a:stretch>
        </p:blipFill>
        <p:spPr bwMode="auto">
          <a:xfrm>
            <a:off x="5914103" y="-1"/>
            <a:ext cx="3991897" cy="25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0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14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lang="pt-BR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lang="pt-BR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4147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5671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984" y="1490182"/>
            <a:ext cx="95815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</a:t>
            </a:r>
            <a:r>
              <a:rPr lang="pt-B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recursos linguísticos empregados no texto o caracterizam como</a:t>
            </a:r>
          </a:p>
          <a:p>
            <a:pPr algn="just"/>
            <a:endParaRPr lang="pt-BR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notícia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editorial.</a:t>
            </a: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crônica.</a:t>
            </a:r>
          </a:p>
          <a:p>
            <a:pPr marL="342900" indent="-342900" algn="just">
              <a:spcAft>
                <a:spcPts val="1200"/>
              </a:spcAft>
              <a:buFont typeface="Arial"/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reportagem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5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14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lang="pt-BR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lang="pt-BR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4147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5671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984" y="1490182"/>
            <a:ext cx="95815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</a:t>
            </a:r>
            <a:r>
              <a:rPr lang="pt-B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recursos linguísticos empregados no texto o caracterizam como</a:t>
            </a:r>
          </a:p>
          <a:p>
            <a:pPr algn="just"/>
            <a:endParaRPr lang="pt-BR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notícia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editorial.</a:t>
            </a:r>
          </a:p>
          <a:p>
            <a:pPr marL="342900" indent="-342900" algn="just">
              <a:spcAft>
                <a:spcPts val="1200"/>
              </a:spcAft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crônica.</a:t>
            </a:r>
          </a:p>
          <a:p>
            <a:pPr marL="342900" indent="-342900" algn="just">
              <a:spcAft>
                <a:spcPts val="1200"/>
              </a:spcAft>
              <a:buFont typeface="Arial"/>
              <a:buAutoNum type="alphaUcParenBoth"/>
            </a:pP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reportagem</a:t>
            </a:r>
            <a:r>
              <a:rPr lang="pt-B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3236" y="3288890"/>
            <a:ext cx="3347884" cy="8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5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15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31646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b="1" dirty="0" smtClean="0"/>
              <a:t>Em “O </a:t>
            </a:r>
            <a:r>
              <a:rPr lang="pt-BR" b="1" dirty="0"/>
              <a:t>militar capturou o réptil com auxílio de um pedaço de pau </a:t>
            </a:r>
            <a:r>
              <a:rPr lang="pt-BR" sz="37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pt-BR" b="1" i="1" dirty="0"/>
              <a:t> </a:t>
            </a:r>
            <a:r>
              <a:rPr lang="pt-BR" b="1" dirty="0"/>
              <a:t>o soltou em uma área afastada das chamas</a:t>
            </a:r>
            <a:r>
              <a:rPr lang="pt-BR" b="1" dirty="0" smtClean="0"/>
              <a:t>.”, o termo destacado estabelece uma relação de</a:t>
            </a:r>
            <a:endParaRPr lang="pt-BR" b="1" dirty="0"/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endParaRPr lang="pt-BR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(A) adição.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(B) oposição.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(C</a:t>
            </a:r>
            <a:r>
              <a:rPr lang="pt-BR" dirty="0" smtClean="0"/>
              <a:t>) concessão</a:t>
            </a:r>
            <a:endParaRPr lang="pt-BR" dirty="0" smtClean="0"/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(D) condição</a:t>
            </a:r>
            <a:r>
              <a:rPr lang="pt-BR" dirty="0" smtClean="0"/>
              <a:t>.</a:t>
            </a:r>
            <a:endParaRPr lang="pt-BR" dirty="0" smtClean="0"/>
          </a:p>
        </p:txBody>
      </p:sp>
      <p:pic>
        <p:nvPicPr>
          <p:cNvPr id="5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03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15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31646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r>
              <a:rPr lang="pt-BR" b="1" dirty="0" smtClean="0"/>
              <a:t>Em “O </a:t>
            </a:r>
            <a:r>
              <a:rPr lang="pt-BR" b="1" dirty="0"/>
              <a:t>militar capturou o réptil com auxílio de um pedaço de pau </a:t>
            </a:r>
            <a:r>
              <a:rPr lang="pt-BR" sz="37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pt-BR" b="1" i="1" dirty="0"/>
              <a:t> </a:t>
            </a:r>
            <a:r>
              <a:rPr lang="pt-BR" b="1" dirty="0"/>
              <a:t>o soltou em uma área afastada das chamas</a:t>
            </a:r>
            <a:r>
              <a:rPr lang="pt-BR" b="1" dirty="0" smtClean="0"/>
              <a:t>.”, o termo destacado estabelece uma relação de</a:t>
            </a:r>
            <a:endParaRPr lang="pt-BR" b="1" dirty="0"/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42471"/>
              <a:buNone/>
            </a:pPr>
            <a:endParaRPr lang="pt-BR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(A) adição.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(B) oposição.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(C</a:t>
            </a:r>
            <a:r>
              <a:rPr lang="pt-BR" dirty="0" smtClean="0"/>
              <a:t>) concessão</a:t>
            </a:r>
            <a:endParaRPr lang="pt-BR" dirty="0" smtClean="0"/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471"/>
              <a:buNone/>
            </a:pPr>
            <a:r>
              <a:rPr lang="pt-BR" dirty="0" smtClean="0"/>
              <a:t>(D) condição</a:t>
            </a:r>
            <a:r>
              <a:rPr lang="pt-BR" dirty="0" smtClean="0"/>
              <a:t>.</a:t>
            </a:r>
            <a:endParaRPr lang="pt-BR" dirty="0" smtClean="0"/>
          </a:p>
        </p:txBody>
      </p:sp>
      <p:pic>
        <p:nvPicPr>
          <p:cNvPr id="5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76981" y="3849329"/>
            <a:ext cx="2979174" cy="61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03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02</a:t>
            </a:r>
            <a:r>
              <a:rPr lang="pt-BR" sz="3200" b="1" dirty="0" smtClean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173924"/>
            <a:ext cx="7610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47762" y="4872625"/>
            <a:ext cx="7482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 </a:t>
            </a:r>
            <a:r>
              <a:rPr lang="pt-BR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FATO  X  OPINIÃO </a:t>
            </a:r>
            <a:endParaRPr lang="pt-BR" sz="44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Google Shape;108;geb0f2554a2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509" y="4751438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15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dirty="0" smtClean="0"/>
              <a:t>     </a:t>
            </a:r>
            <a:r>
              <a:rPr lang="pt-BR" b="1" dirty="0" smtClean="0"/>
              <a:t>IMAGEM 1                         IMAGEM 2</a:t>
            </a:r>
            <a:endParaRPr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610" y="2204189"/>
            <a:ext cx="4630390" cy="42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2" y="2354894"/>
            <a:ext cx="4829018" cy="40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9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15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/>
              <a:t>A </a:t>
            </a:r>
            <a:r>
              <a:rPr lang="pt-BR" b="1" dirty="0" smtClean="0"/>
              <a:t>imagem </a:t>
            </a:r>
            <a:r>
              <a:rPr lang="pt-BR" b="1" dirty="0"/>
              <a:t>1 é uma fotografia do </a:t>
            </a:r>
            <a:r>
              <a:rPr lang="pt-BR" b="1" dirty="0" smtClean="0"/>
              <a:t>famoso </a:t>
            </a:r>
            <a:r>
              <a:rPr lang="pt-BR" b="1" dirty="0" smtClean="0"/>
              <a:t>educador Paulo </a:t>
            </a:r>
            <a:r>
              <a:rPr lang="pt-BR" b="1" dirty="0" smtClean="0"/>
              <a:t>Freire. A imagem </a:t>
            </a:r>
            <a:r>
              <a:rPr lang="pt-BR" b="1" dirty="0"/>
              <a:t>2 é um </a:t>
            </a:r>
            <a:r>
              <a:rPr lang="pt-BR" b="1" dirty="0" smtClean="0"/>
              <a:t>retrato desenhado </a:t>
            </a:r>
            <a:r>
              <a:rPr lang="pt-BR" b="1" dirty="0"/>
              <a:t>do mesmo </a:t>
            </a:r>
            <a:r>
              <a:rPr lang="pt-BR" b="1" dirty="0" smtClean="0"/>
              <a:t>educador, </a:t>
            </a:r>
            <a:r>
              <a:rPr lang="pt-BR" b="1" dirty="0"/>
              <a:t>cuja forma </a:t>
            </a:r>
            <a:r>
              <a:rPr lang="pt-BR" b="1" dirty="0" smtClean="0"/>
              <a:t>de representação </a:t>
            </a:r>
            <a:r>
              <a:rPr lang="pt-BR" b="1" dirty="0"/>
              <a:t>é denominada artisticamente </a:t>
            </a:r>
            <a:r>
              <a:rPr lang="pt-BR" b="1" dirty="0" smtClean="0"/>
              <a:t>de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A) </a:t>
            </a:r>
            <a:r>
              <a:rPr lang="pt-BR" dirty="0" smtClean="0"/>
              <a:t>charge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(B) </a:t>
            </a:r>
            <a:r>
              <a:rPr lang="pt-BR" dirty="0" smtClean="0"/>
              <a:t>cartum</a:t>
            </a:r>
            <a:r>
              <a:rPr lang="pt-BR" dirty="0"/>
              <a:t>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(C) </a:t>
            </a:r>
            <a:r>
              <a:rPr lang="pt-BR" dirty="0"/>
              <a:t>caricatura.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(D) </a:t>
            </a:r>
            <a:r>
              <a:rPr lang="pt-BR" dirty="0" smtClean="0"/>
              <a:t>reprodução</a:t>
            </a:r>
            <a:r>
              <a:rPr lang="pt-BR" dirty="0"/>
              <a:t>.</a:t>
            </a:r>
            <a:endParaRPr dirty="0"/>
          </a:p>
        </p:txBody>
      </p:sp>
      <p:pic>
        <p:nvPicPr>
          <p:cNvPr id="5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56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/>
              <a:t>15</a:t>
            </a:r>
            <a:endParaRPr sz="3200" b="1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/>
              <a:t>A </a:t>
            </a:r>
            <a:r>
              <a:rPr lang="pt-BR" b="1" dirty="0" smtClean="0"/>
              <a:t>imagem </a:t>
            </a:r>
            <a:r>
              <a:rPr lang="pt-BR" b="1" dirty="0"/>
              <a:t>1 é uma fotografia do </a:t>
            </a:r>
            <a:r>
              <a:rPr lang="pt-BR" b="1" dirty="0" smtClean="0"/>
              <a:t>famoso </a:t>
            </a:r>
            <a:r>
              <a:rPr lang="pt-BR" b="1" dirty="0" smtClean="0"/>
              <a:t>educador Paulo </a:t>
            </a:r>
            <a:r>
              <a:rPr lang="pt-BR" b="1" dirty="0" smtClean="0"/>
              <a:t>Freire. A imagem </a:t>
            </a:r>
            <a:r>
              <a:rPr lang="pt-BR" b="1" dirty="0"/>
              <a:t>2 é um </a:t>
            </a:r>
            <a:r>
              <a:rPr lang="pt-BR" b="1" dirty="0" smtClean="0"/>
              <a:t>retrato desenhado </a:t>
            </a:r>
            <a:r>
              <a:rPr lang="pt-BR" b="1" dirty="0"/>
              <a:t>do mesmo </a:t>
            </a:r>
            <a:r>
              <a:rPr lang="pt-BR" b="1" dirty="0" smtClean="0"/>
              <a:t>educador, </a:t>
            </a:r>
            <a:r>
              <a:rPr lang="pt-BR" b="1" dirty="0"/>
              <a:t>cuja forma </a:t>
            </a:r>
            <a:r>
              <a:rPr lang="pt-BR" b="1" dirty="0" smtClean="0"/>
              <a:t>de representação </a:t>
            </a:r>
            <a:r>
              <a:rPr lang="pt-BR" b="1" dirty="0"/>
              <a:t>é denominada artisticamente </a:t>
            </a:r>
            <a:r>
              <a:rPr lang="pt-BR" b="1" dirty="0" smtClean="0"/>
              <a:t>de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</a:t>
            </a:r>
            <a:r>
              <a:rPr lang="pt-BR" dirty="0" smtClean="0"/>
              <a:t>A) </a:t>
            </a:r>
            <a:r>
              <a:rPr lang="pt-BR" dirty="0" smtClean="0"/>
              <a:t>charge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(B) </a:t>
            </a:r>
            <a:r>
              <a:rPr lang="pt-BR" dirty="0" smtClean="0"/>
              <a:t>cartum</a:t>
            </a:r>
            <a:r>
              <a:rPr lang="pt-BR" dirty="0"/>
              <a:t>.</a:t>
            </a:r>
            <a:endParaRPr lang="pt-BR" dirty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(C) </a:t>
            </a:r>
            <a:r>
              <a:rPr lang="pt-BR" dirty="0"/>
              <a:t>caricatura.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(D) </a:t>
            </a:r>
            <a:r>
              <a:rPr lang="pt-BR" dirty="0" smtClean="0"/>
              <a:t>reprodução</a:t>
            </a:r>
            <a:r>
              <a:rPr lang="pt-BR" dirty="0"/>
              <a:t>.</a:t>
            </a:r>
            <a:endParaRPr dirty="0"/>
          </a:p>
        </p:txBody>
      </p:sp>
      <p:pic>
        <p:nvPicPr>
          <p:cNvPr id="5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09716" y="5161935"/>
            <a:ext cx="2875936" cy="589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56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>
            <a:spLocks noGrp="1"/>
          </p:cNvSpPr>
          <p:nvPr>
            <p:ph type="body" idx="1"/>
          </p:nvPr>
        </p:nvSpPr>
        <p:spPr>
          <a:xfrm>
            <a:off x="0" y="29496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900" b="1" dirty="0" smtClean="0">
                <a:solidFill>
                  <a:srgbClr val="0070C0"/>
                </a:solidFill>
              </a:rPr>
              <a:t>QUE </a:t>
            </a:r>
            <a:r>
              <a:rPr lang="pt-BR" sz="2900" b="1" dirty="0">
                <a:solidFill>
                  <a:srgbClr val="0070C0"/>
                </a:solidFill>
              </a:rPr>
              <a:t>GÊNERO SOU EU???</a:t>
            </a:r>
            <a:endParaRPr sz="2900" b="1" dirty="0">
              <a:solidFill>
                <a:srgbClr val="0070C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lang="pt-BR" sz="2550" dirty="0" smtClean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100" b="1" dirty="0" smtClean="0"/>
              <a:t>Podemos definir </a:t>
            </a:r>
            <a:r>
              <a:rPr lang="pt-BR" sz="3100" b="1" u="sng" dirty="0" smtClean="0"/>
              <a:t>BIOGRAFIA</a:t>
            </a:r>
            <a:r>
              <a:rPr lang="pt-BR" sz="3100" b="1" dirty="0" smtClean="0"/>
              <a:t> como</a:t>
            </a:r>
            <a:r>
              <a:rPr lang="pt-BR" sz="3100" dirty="0" smtClean="0"/>
              <a:t>: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. 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texto narrativo que se caracteriza por um relato </a:t>
            </a:r>
            <a:r>
              <a:rPr lang="pt-BR" sz="2800" dirty="0" smtClean="0">
                <a:latin typeface="+mj-lt"/>
              </a:rPr>
              <a:t>extenso de </a:t>
            </a:r>
            <a:r>
              <a:rPr lang="pt-BR" sz="2800" dirty="0">
                <a:latin typeface="+mj-lt"/>
              </a:rPr>
              <a:t>situações de conflito vividas por mais de uma personagem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É </a:t>
            </a:r>
            <a:r>
              <a:rPr lang="pt-BR" sz="2800" dirty="0" smtClean="0">
                <a:latin typeface="+mj-lt"/>
              </a:rPr>
              <a:t>um </a:t>
            </a:r>
            <a:r>
              <a:rPr lang="pt-BR" sz="2800" dirty="0">
                <a:latin typeface="+mj-lt"/>
              </a:rPr>
              <a:t>texto narrativo que, baseado em documentação diversa</a:t>
            </a:r>
            <a:r>
              <a:rPr lang="pt-BR" sz="2800" dirty="0" smtClean="0">
                <a:latin typeface="+mj-lt"/>
              </a:rPr>
              <a:t>, busca </a:t>
            </a:r>
            <a:r>
              <a:rPr lang="pt-BR" sz="2800" dirty="0">
                <a:latin typeface="+mj-lt"/>
              </a:rPr>
              <a:t>reconstituir a história de vida de uma pessoa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gênero de caráter pessoal, usado por uma pessoa </a:t>
            </a:r>
            <a:r>
              <a:rPr lang="pt-BR" sz="2800" dirty="0" smtClean="0">
                <a:latin typeface="+mj-lt"/>
              </a:rPr>
              <a:t>para registrar </a:t>
            </a:r>
            <a:r>
              <a:rPr lang="pt-BR" sz="2800" dirty="0">
                <a:latin typeface="+mj-lt"/>
              </a:rPr>
              <a:t>periodicamente suas experiências, vivências, reflexões, </a:t>
            </a:r>
            <a:r>
              <a:rPr lang="pt-BR" sz="2800" dirty="0" smtClean="0">
                <a:latin typeface="+mj-lt"/>
              </a:rPr>
              <a:t>pensamentos, </a:t>
            </a:r>
            <a:r>
              <a:rPr lang="pt-BR" sz="2800" dirty="0">
                <a:latin typeface="+mj-lt"/>
              </a:rPr>
              <a:t>etc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4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2800" dirty="0">
                <a:latin typeface="+mj-lt"/>
              </a:rPr>
              <a:t>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texto de caráter argumentativo, geralmente publicado em jornais e revistas. Ele se caracteriza pela exposição da opinião de </a:t>
            </a:r>
            <a:r>
              <a:rPr lang="pt-BR" sz="2800" dirty="0" smtClean="0">
                <a:latin typeface="+mj-lt"/>
              </a:rPr>
              <a:t>quem escreve </a:t>
            </a:r>
            <a:r>
              <a:rPr lang="pt-BR" sz="2800" dirty="0">
                <a:latin typeface="+mj-lt"/>
              </a:rPr>
              <a:t>(o articulista) sobre os mais diversos temas da atualidade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5. </a:t>
            </a:r>
            <a:r>
              <a:rPr lang="pt-BR" sz="2800" dirty="0" smtClean="0">
                <a:latin typeface="+mj-lt"/>
              </a:rPr>
              <a:t>É um gênero novo, que surgiu com o advento da internet. Veio a substituir, em grande medida, a carta, por ser uma forma muito mais </a:t>
            </a:r>
            <a:r>
              <a:rPr lang="pt-BR" sz="2800" dirty="0">
                <a:latin typeface="+mj-lt"/>
              </a:rPr>
              <a:t>rápida e fácil de envio de mensagens para pessoas </a:t>
            </a:r>
            <a:r>
              <a:rPr lang="pt-BR" sz="2800" dirty="0" smtClean="0">
                <a:latin typeface="+mj-lt"/>
              </a:rPr>
              <a:t>que estão longe.</a:t>
            </a:r>
          </a:p>
        </p:txBody>
      </p:sp>
      <p:pic>
        <p:nvPicPr>
          <p:cNvPr id="13" name="Google Shape;3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400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635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848" y="67643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>
            <a:spLocks noGrp="1"/>
          </p:cNvSpPr>
          <p:nvPr>
            <p:ph type="body" idx="1"/>
          </p:nvPr>
        </p:nvSpPr>
        <p:spPr>
          <a:xfrm>
            <a:off x="0" y="29496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900" b="1" dirty="0" smtClean="0">
                <a:solidFill>
                  <a:srgbClr val="0070C0"/>
                </a:solidFill>
              </a:rPr>
              <a:t>QUE </a:t>
            </a:r>
            <a:r>
              <a:rPr lang="pt-BR" sz="2900" b="1" dirty="0">
                <a:solidFill>
                  <a:srgbClr val="0070C0"/>
                </a:solidFill>
              </a:rPr>
              <a:t>GÊNERO SOU EU???</a:t>
            </a:r>
            <a:endParaRPr sz="2900" b="1" dirty="0">
              <a:solidFill>
                <a:srgbClr val="0070C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lang="pt-BR" sz="2550" dirty="0" smtClean="0"/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1. 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texto narrativo que se caracteriza por um relato </a:t>
            </a:r>
            <a:r>
              <a:rPr lang="pt-BR" sz="2800" dirty="0" smtClean="0">
                <a:latin typeface="+mj-lt"/>
              </a:rPr>
              <a:t>extenso de </a:t>
            </a:r>
            <a:r>
              <a:rPr lang="pt-BR" sz="2800" dirty="0">
                <a:latin typeface="+mj-lt"/>
              </a:rPr>
              <a:t>situações de conflito vividas por mais de uma personagem</a:t>
            </a:r>
            <a:r>
              <a:rPr lang="pt-BR" sz="2800" dirty="0" smtClean="0">
                <a:latin typeface="+mj-lt"/>
              </a:rPr>
              <a:t>.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(ROMANCE)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É </a:t>
            </a:r>
            <a:r>
              <a:rPr lang="pt-BR" sz="2800" dirty="0" smtClean="0">
                <a:latin typeface="+mj-lt"/>
              </a:rPr>
              <a:t>um </a:t>
            </a:r>
            <a:r>
              <a:rPr lang="pt-BR" sz="2800" dirty="0">
                <a:latin typeface="+mj-lt"/>
              </a:rPr>
              <a:t>texto narrativo que, baseado em documentação diversa</a:t>
            </a:r>
            <a:r>
              <a:rPr lang="pt-BR" sz="2800" dirty="0" smtClean="0">
                <a:latin typeface="+mj-lt"/>
              </a:rPr>
              <a:t>, busca </a:t>
            </a:r>
            <a:r>
              <a:rPr lang="pt-BR" sz="2800" dirty="0">
                <a:latin typeface="+mj-lt"/>
              </a:rPr>
              <a:t>reconstituir a história de vida de uma pessoa</a:t>
            </a:r>
            <a:r>
              <a:rPr lang="pt-BR" sz="2800" dirty="0" smtClean="0">
                <a:latin typeface="+mj-lt"/>
              </a:rPr>
              <a:t>. 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(BIOGRAFIA)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gênero de caráter pessoal, usado por uma pessoa </a:t>
            </a:r>
            <a:r>
              <a:rPr lang="pt-BR" sz="2800" dirty="0" smtClean="0">
                <a:latin typeface="+mj-lt"/>
              </a:rPr>
              <a:t>para registrar </a:t>
            </a:r>
            <a:r>
              <a:rPr lang="pt-BR" sz="2800" dirty="0">
                <a:latin typeface="+mj-lt"/>
              </a:rPr>
              <a:t>periodicamente suas experiências, vivências, reflexões, </a:t>
            </a:r>
            <a:r>
              <a:rPr lang="pt-BR" sz="2800" dirty="0" smtClean="0">
                <a:latin typeface="+mj-lt"/>
              </a:rPr>
              <a:t>pensamentos, </a:t>
            </a:r>
            <a:r>
              <a:rPr lang="pt-BR" sz="2800" dirty="0">
                <a:latin typeface="+mj-lt"/>
              </a:rPr>
              <a:t>etc</a:t>
            </a:r>
            <a:r>
              <a:rPr lang="pt-BR" sz="2800" dirty="0" smtClean="0">
                <a:latin typeface="+mj-lt"/>
              </a:rPr>
              <a:t>.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(DIÁRIO)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4</a:t>
            </a:r>
            <a:r>
              <a:rPr lang="pt-BR" sz="2800" dirty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2800" dirty="0">
                <a:latin typeface="+mj-lt"/>
              </a:rPr>
              <a:t>É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um texto de caráter argumentativo, geralmente publicado em jornais e revistas. Ele se caracteriza pela exposição da opinião de </a:t>
            </a:r>
            <a:r>
              <a:rPr lang="pt-BR" sz="2800" dirty="0" smtClean="0">
                <a:latin typeface="+mj-lt"/>
              </a:rPr>
              <a:t>quem escreve </a:t>
            </a:r>
            <a:r>
              <a:rPr lang="pt-BR" sz="2800" dirty="0">
                <a:latin typeface="+mj-lt"/>
              </a:rPr>
              <a:t>(o articulista) sobre os mais diversos temas da atualidade</a:t>
            </a:r>
            <a:r>
              <a:rPr lang="pt-BR" sz="2800" dirty="0" smtClean="0">
                <a:latin typeface="+mj-lt"/>
              </a:rPr>
              <a:t>.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(ARTIGO DE OPINIÃO)</a:t>
            </a: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endParaRPr lang="pt-BR" sz="2500" dirty="0" smtClean="0">
              <a:latin typeface="+mj-lt"/>
            </a:endParaRPr>
          </a:p>
          <a:p>
            <a:pPr marL="0" lvl="0" indent="0" algn="just">
              <a:spcBef>
                <a:spcPts val="0"/>
              </a:spcBef>
              <a:buSzPts val="1785"/>
              <a:buNone/>
            </a:pPr>
            <a:r>
              <a:rPr lang="pt-BR" sz="2800" dirty="0" smtClean="0">
                <a:solidFill>
                  <a:schemeClr val="dk1"/>
                </a:solidFill>
                <a:latin typeface="+mj-lt"/>
              </a:rPr>
              <a:t>5. </a:t>
            </a:r>
            <a:r>
              <a:rPr lang="pt-BR" sz="2800" dirty="0" smtClean="0">
                <a:latin typeface="+mj-lt"/>
              </a:rPr>
              <a:t>É um gênero novo, que surgiu com o advento da internet. Veio a substituir, em grande medida, a carta, por ser uma forma muito mais </a:t>
            </a:r>
            <a:r>
              <a:rPr lang="pt-BR" sz="2800" dirty="0">
                <a:latin typeface="+mj-lt"/>
              </a:rPr>
              <a:t>rápida e fácil de envio de mensagens para pessoas </a:t>
            </a:r>
            <a:r>
              <a:rPr lang="pt-BR" sz="2800" dirty="0" smtClean="0">
                <a:latin typeface="+mj-lt"/>
              </a:rPr>
              <a:t>que estão longe.</a:t>
            </a:r>
            <a:r>
              <a:rPr lang="pt-BR" sz="3100" dirty="0" smtClean="0">
                <a:latin typeface="+mj-lt"/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(E-MAIL)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58297"/>
            <a:ext cx="9906000" cy="766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39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9241" y="0"/>
            <a:ext cx="556759" cy="78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4389" y="0"/>
            <a:ext cx="556759" cy="78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957" y="0"/>
            <a:ext cx="556759" cy="78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022" y="0"/>
            <a:ext cx="556759" cy="78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02</a:t>
            </a:r>
            <a:r>
              <a:rPr lang="pt-BR" sz="3200" b="1" dirty="0" smtClean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GABARITO </a:t>
            </a:r>
          </a:p>
          <a:p>
            <a:pPr algn="ctr"/>
            <a:endParaRPr lang="pt-BR" sz="4400" b="1" dirty="0">
              <a:solidFill>
                <a:srgbClr val="FF0000"/>
              </a:solidFill>
            </a:endParaRPr>
          </a:p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FATO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9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9604" y="3301749"/>
            <a:ext cx="1144501" cy="131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89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03</a:t>
            </a:r>
            <a:r>
              <a:rPr lang="pt-BR" sz="3200" b="1" dirty="0" smtClean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47762" y="4872625"/>
            <a:ext cx="7482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 </a:t>
            </a:r>
            <a:r>
              <a:rPr lang="pt-BR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FATO  X  OPINIÃO </a:t>
            </a:r>
            <a:endParaRPr lang="pt-BR" sz="44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Google Shape;108;geb0f2554a2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509" y="4751438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115013"/>
            <a:ext cx="76104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9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 03</a:t>
            </a:r>
            <a:r>
              <a:rPr lang="pt-BR" sz="3200" b="1" dirty="0" smtClean="0"/>
              <a:t> 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26926" y="2317315"/>
            <a:ext cx="8104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GABARITO </a:t>
            </a:r>
          </a:p>
          <a:p>
            <a:pPr algn="ctr"/>
            <a:endParaRPr lang="pt-BR" sz="4400" b="1" dirty="0">
              <a:solidFill>
                <a:srgbClr val="FF0000"/>
              </a:solidFill>
            </a:endParaRPr>
          </a:p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OPINIÃO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9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4231" y="3455092"/>
            <a:ext cx="1144501" cy="132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76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 04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741250"/>
            <a:ext cx="9570000" cy="6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7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6478"/>
            <a:ext cx="9906000" cy="51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3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 smtClean="0"/>
              <a:t>ÃO 04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81917" y="1312606"/>
            <a:ext cx="9596262" cy="54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b="1" dirty="0" smtClean="0">
                <a:sym typeface="Arial"/>
              </a:rPr>
              <a:t>A </a:t>
            </a:r>
            <a:r>
              <a:rPr lang="pt-BR" b="1" dirty="0" smtClean="0">
                <a:sym typeface="Arial"/>
              </a:rPr>
              <a:t>finalidade do texto é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lang="pt-BR" dirty="0" smtClean="0"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(A) relatar as consequências negativas do stress.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(B) informar que o stress já existe há mais de 400 anos.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(C) identificar a doença que causou o stress na civilização Inca.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446"/>
              <a:buNone/>
            </a:pPr>
            <a:r>
              <a:rPr lang="pt-BR" dirty="0" smtClean="0">
                <a:sym typeface="Arial"/>
              </a:rPr>
              <a:t>(D) comparar o stress do homem moderno aos dos Incas.  </a:t>
            </a:r>
            <a:endParaRPr sz="7200" dirty="0"/>
          </a:p>
        </p:txBody>
      </p:sp>
      <p:pic>
        <p:nvPicPr>
          <p:cNvPr id="6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470389" y="155465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agem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1684</Words>
  <Application>Microsoft Office PowerPoint</Application>
  <PresentationFormat>Papel A4 (210 x 297 mm)</PresentationFormat>
  <Paragraphs>275</Paragraphs>
  <Slides>44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Tahoma</vt:lpstr>
      <vt:lpstr>Noto Sans Symbols</vt:lpstr>
      <vt:lpstr>Arial Black</vt:lpstr>
      <vt:lpstr>Aharoni</vt:lpstr>
      <vt:lpstr>Viagem</vt:lpstr>
      <vt:lpstr>GINCANA – DESCRITORES </vt:lpstr>
      <vt:lpstr>QUESTÃO 01 </vt:lpstr>
      <vt:lpstr>QUESTÃO 01 </vt:lpstr>
      <vt:lpstr>QUESTÃO 02 </vt:lpstr>
      <vt:lpstr>QUESTÃO 02 </vt:lpstr>
      <vt:lpstr>QUESTÃO 03 </vt:lpstr>
      <vt:lpstr>QUESTÃO 03 </vt:lpstr>
      <vt:lpstr>QUESTÃO 04</vt:lpstr>
      <vt:lpstr>QUESTÃO 04</vt:lpstr>
      <vt:lpstr>QUESTÃO 04</vt:lpstr>
      <vt:lpstr>QUESTÕES 05 e 06</vt:lpstr>
      <vt:lpstr>QUESTÃO 05</vt:lpstr>
      <vt:lpstr>QUESTÃO 05</vt:lpstr>
      <vt:lpstr>QUESTÃO 06</vt:lpstr>
      <vt:lpstr>QUESTÃO 06</vt:lpstr>
      <vt:lpstr>QUESTÃO 07</vt:lpstr>
      <vt:lpstr>QUESTÃO 07</vt:lpstr>
      <vt:lpstr>QUESTÃO 07</vt:lpstr>
      <vt:lpstr>QUESTÃO 07</vt:lpstr>
      <vt:lpstr>QUESTÃO 07</vt:lpstr>
      <vt:lpstr>QUESTÃO 08</vt:lpstr>
      <vt:lpstr>QUESTÃO 08</vt:lpstr>
      <vt:lpstr>QUESTÃO 09</vt:lpstr>
      <vt:lpstr>QUESTÃO 09</vt:lpstr>
      <vt:lpstr>QUESTÃO 09</vt:lpstr>
      <vt:lpstr>QUESTÃO 10</vt:lpstr>
      <vt:lpstr>QUESTÃO 10</vt:lpstr>
      <vt:lpstr>QUESTÃO 10</vt:lpstr>
      <vt:lpstr>QUESTÃO 11</vt:lpstr>
      <vt:lpstr>QUESTÃO 11</vt:lpstr>
      <vt:lpstr>QUESTÃO 11</vt:lpstr>
      <vt:lpstr>QUESTÃO 12</vt:lpstr>
      <vt:lpstr>QUESTÃO 12</vt:lpstr>
      <vt:lpstr>QUESTÃO 12</vt:lpstr>
      <vt:lpstr>QUESTÃO 14</vt:lpstr>
      <vt:lpstr>QUESTÃO 14</vt:lpstr>
      <vt:lpstr>QUESTÃO 14</vt:lpstr>
      <vt:lpstr>QUESTÃO 15</vt:lpstr>
      <vt:lpstr>QUESTÃO 15</vt:lpstr>
      <vt:lpstr>QUESTÃO 15</vt:lpstr>
      <vt:lpstr>QUESTÃO 15</vt:lpstr>
      <vt:lpstr>QUESTÃO 15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GINCANA – DESCRITORES</dc:title>
  <dc:creator>Usuário do Windows</dc:creator>
  <cp:lastModifiedBy>Utilizador</cp:lastModifiedBy>
  <cp:revision>97</cp:revision>
  <dcterms:created xsi:type="dcterms:W3CDTF">2021-08-17T18:20:55Z</dcterms:created>
  <dcterms:modified xsi:type="dcterms:W3CDTF">2021-09-21T19:34:08Z</dcterms:modified>
</cp:coreProperties>
</file>