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9" r:id="rId4"/>
    <p:sldId id="259" r:id="rId5"/>
    <p:sldId id="290" r:id="rId6"/>
    <p:sldId id="261" r:id="rId7"/>
    <p:sldId id="291" r:id="rId8"/>
    <p:sldId id="263" r:id="rId9"/>
    <p:sldId id="292" r:id="rId10"/>
    <p:sldId id="265" r:id="rId11"/>
    <p:sldId id="293" r:id="rId12"/>
    <p:sldId id="267" r:id="rId13"/>
    <p:sldId id="294" r:id="rId14"/>
    <p:sldId id="269" r:id="rId15"/>
    <p:sldId id="295" r:id="rId16"/>
    <p:sldId id="271" r:id="rId17"/>
    <p:sldId id="296" r:id="rId18"/>
    <p:sldId id="273" r:id="rId19"/>
    <p:sldId id="297" r:id="rId20"/>
    <p:sldId id="298" r:id="rId21"/>
    <p:sldId id="305" r:id="rId22"/>
    <p:sldId id="277" r:id="rId23"/>
    <p:sldId id="299" r:id="rId24"/>
    <p:sldId id="279" r:id="rId25"/>
    <p:sldId id="300" r:id="rId26"/>
    <p:sldId id="281" r:id="rId27"/>
    <p:sldId id="301" r:id="rId28"/>
    <p:sldId id="283" r:id="rId29"/>
    <p:sldId id="302" r:id="rId30"/>
    <p:sldId id="285" r:id="rId31"/>
    <p:sldId id="303" r:id="rId32"/>
    <p:sldId id="287" r:id="rId33"/>
    <p:sldId id="304" r:id="rId34"/>
  </p:sldIdLst>
  <p:sldSz cx="9906000" cy="6858000" type="A4"/>
  <p:notesSz cx="6858000" cy="9144000"/>
  <p:defaultTextStyle>
    <a:defPPr>
      <a:defRPr lang="pt-BR"/>
    </a:defPPr>
    <a:lvl1pPr marL="0" algn="l" defTabSz="9576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849" algn="l" defTabSz="9576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697" algn="l" defTabSz="9576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546" algn="l" defTabSz="9576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395" algn="l" defTabSz="9576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243" algn="l" defTabSz="9576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092" algn="l" defTabSz="9576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1940" algn="l" defTabSz="9576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0788" algn="l" defTabSz="9576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E4E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868" autoAdjust="0"/>
    <p:restoredTop sz="94660"/>
  </p:normalViewPr>
  <p:slideViewPr>
    <p:cSldViewPr>
      <p:cViewPr varScale="1">
        <p:scale>
          <a:sx n="64" d="100"/>
          <a:sy n="64" d="100"/>
        </p:scale>
        <p:origin x="-1440" y="-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57212" y="5349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412750" y="4853412"/>
            <a:ext cx="9163050" cy="1222375"/>
          </a:xfrm>
        </p:spPr>
        <p:txBody>
          <a:bodyPr anchor="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12750" y="3886200"/>
            <a:ext cx="916305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ECD8-FAE1-49B7-9FEB-02EA16F20A3E}" type="datetimeFigureOut">
              <a:rPr lang="pt-BR" smtClean="0"/>
              <a:pPr/>
              <a:t>21-09-2021</a:t>
            </a:fld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915400" y="6473952"/>
            <a:ext cx="822198" cy="246888"/>
          </a:xfrm>
        </p:spPr>
        <p:txBody>
          <a:bodyPr/>
          <a:lstStyle/>
          <a:p>
            <a:fld id="{B29D3FDD-46C1-47B0-A163-4A4313802F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ECD8-FAE1-49B7-9FEB-02EA16F20A3E}" type="datetimeFigureOut">
              <a:rPr lang="pt-BR" smtClean="0"/>
              <a:pPr/>
              <a:t>21-09-2021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3FDD-46C1-47B0-A163-4A4313802F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429500" y="549277"/>
            <a:ext cx="19812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549277"/>
            <a:ext cx="67691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ECD8-FAE1-49B7-9FEB-02EA16F20A3E}" type="datetimeFigureOut">
              <a:rPr lang="pt-BR" smtClean="0"/>
              <a:pPr/>
              <a:t>21-09-2021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3FDD-46C1-47B0-A163-4A4313802F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ECD8-FAE1-49B7-9FEB-02EA16F20A3E}" type="datetimeFigureOut">
              <a:rPr lang="pt-BR" smtClean="0"/>
              <a:pPr/>
              <a:t>21-09-2021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879850" y="76201"/>
            <a:ext cx="3136900" cy="288925"/>
          </a:xfrm>
        </p:spPr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915400" y="6473952"/>
            <a:ext cx="822198" cy="246888"/>
          </a:xfrm>
        </p:spPr>
        <p:txBody>
          <a:bodyPr/>
          <a:lstStyle/>
          <a:p>
            <a:fld id="{B29D3FDD-46C1-47B0-A163-4A4313802F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57212" y="3444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412750" y="1676400"/>
            <a:ext cx="916305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ECD8-FAE1-49B7-9FEB-02EA16F20A3E}" type="datetimeFigureOut">
              <a:rPr lang="pt-BR" smtClean="0"/>
              <a:pPr/>
              <a:t>21-09-2021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3FDD-46C1-47B0-A163-4A4313802F5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95515" y="2947086"/>
            <a:ext cx="94107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30200" y="1600200"/>
            <a:ext cx="45402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7053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ECD8-FAE1-49B7-9FEB-02EA16F20A3E}" type="datetimeFigureOut">
              <a:rPr lang="pt-BR" smtClean="0"/>
              <a:pPr/>
              <a:t>21-09-2021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3FDD-46C1-47B0-A163-4A4313802F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30200" y="5410200"/>
            <a:ext cx="932815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4898" y="666750"/>
            <a:ext cx="4648102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5032111" y="666750"/>
            <a:ext cx="464992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304898" y="1316038"/>
            <a:ext cx="4648102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5036124" y="1316038"/>
            <a:ext cx="4645914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ECD8-FAE1-49B7-9FEB-02EA16F20A3E}" type="datetimeFigureOut">
              <a:rPr lang="pt-BR" smtClean="0"/>
              <a:pPr/>
              <a:t>21-09-2021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915400" y="6477000"/>
            <a:ext cx="825500" cy="246888"/>
          </a:xfrm>
        </p:spPr>
        <p:txBody>
          <a:bodyPr/>
          <a:lstStyle/>
          <a:p>
            <a:fld id="{B29D3FDD-46C1-47B0-A163-4A4313802F5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557212" y="6019801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ECD8-FAE1-49B7-9FEB-02EA16F20A3E}" type="datetimeFigureOut">
              <a:rPr lang="pt-BR" smtClean="0"/>
              <a:pPr/>
              <a:t>21-09-2021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3FDD-46C1-47B0-A163-4A4313802F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ECD8-FAE1-49B7-9FEB-02EA16F20A3E}" type="datetimeFigureOut">
              <a:rPr lang="pt-BR" smtClean="0"/>
              <a:pPr/>
              <a:t>21-09-2021</a:t>
            </a:fld>
            <a:endParaRPr lang="pt-BR"/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3FDD-46C1-47B0-A163-4A4313802F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557212" y="5849118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95300" y="5486400"/>
            <a:ext cx="916305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95300" y="609600"/>
            <a:ext cx="3259006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872971" y="609600"/>
            <a:ext cx="5785379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ECD8-FAE1-49B7-9FEB-02EA16F20A3E}" type="datetimeFigureOut">
              <a:rPr lang="pt-BR" smtClean="0"/>
              <a:pPr/>
              <a:t>21-09-2021</a:t>
            </a:fld>
            <a:endParaRPr lang="pt-BR"/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3FDD-46C1-47B0-A163-4A4313802F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797300" y="616634"/>
            <a:ext cx="54483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ECD8-FAE1-49B7-9FEB-02EA16F20A3E}" type="datetimeFigureOut">
              <a:rPr lang="pt-BR" smtClean="0"/>
              <a:pPr/>
              <a:t>21-09-2021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3FDD-46C1-47B0-A163-4A4313802F5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412750" y="4993760"/>
            <a:ext cx="635635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412750" y="5533218"/>
            <a:ext cx="635635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30200" y="1554163"/>
            <a:ext cx="94107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4DFECD8-FAE1-49B7-9FEB-02EA16F20A3E}" type="datetimeFigureOut">
              <a:rPr lang="pt-BR" smtClean="0"/>
              <a:pPr/>
              <a:t>21-09-2021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29D3FDD-46C1-47B0-A163-4A4313802F5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30200" y="457200"/>
            <a:ext cx="94107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57212" y="1057987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75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8504" y="476672"/>
            <a:ext cx="5616624" cy="2520280"/>
          </a:xfrm>
          <a:solidFill>
            <a:srgbClr val="B8E4EE"/>
          </a:solidFill>
        </p:spPr>
        <p:txBody>
          <a:bodyPr>
            <a:normAutofit/>
          </a:bodyPr>
          <a:lstStyle/>
          <a:p>
            <a:r>
              <a:rPr lang="pt-BR" sz="4400" b="1" dirty="0" smtClean="0"/>
              <a:t>GINCANA – DESCRITORES </a:t>
            </a:r>
            <a:endParaRPr lang="pt-BR" sz="4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84648" y="3212976"/>
            <a:ext cx="7848872" cy="1944216"/>
          </a:xfrm>
        </p:spPr>
        <p:txBody>
          <a:bodyPr>
            <a:normAutofit/>
          </a:bodyPr>
          <a:lstStyle/>
          <a:p>
            <a:pPr algn="r"/>
            <a:endParaRPr lang="pt-BR" sz="2800" dirty="0" smtClean="0"/>
          </a:p>
          <a:p>
            <a:pPr algn="r"/>
            <a:r>
              <a:rPr lang="pt-BR" sz="4000" b="1" dirty="0" smtClean="0"/>
              <a:t>Matemática</a:t>
            </a:r>
          </a:p>
          <a:p>
            <a:pPr algn="r"/>
            <a:r>
              <a:rPr lang="pt-BR" sz="2800" dirty="0" smtClean="0"/>
              <a:t>5º ANO – Ensino Fundamental</a:t>
            </a:r>
            <a:endParaRPr lang="pt-BR" sz="2800" dirty="0"/>
          </a:p>
        </p:txBody>
      </p:sp>
      <p:pic>
        <p:nvPicPr>
          <p:cNvPr id="1026" name="Picture 2" descr="F:\logomarca_sae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9144" y="72007"/>
            <a:ext cx="3435056" cy="3068961"/>
          </a:xfrm>
          <a:prstGeom prst="rect">
            <a:avLst/>
          </a:prstGeom>
          <a:noFill/>
        </p:spPr>
      </p:pic>
      <p:pic>
        <p:nvPicPr>
          <p:cNvPr id="1027" name="Picture 3" descr="F:\logo educação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41032" y="5589240"/>
            <a:ext cx="4461123" cy="1268760"/>
          </a:xfrm>
          <a:prstGeom prst="rect">
            <a:avLst/>
          </a:prstGeom>
          <a:noFill/>
        </p:spPr>
      </p:pic>
      <p:sp>
        <p:nvSpPr>
          <p:cNvPr id="7" name="Triângulo retângulo 6"/>
          <p:cNvSpPr/>
          <p:nvPr/>
        </p:nvSpPr>
        <p:spPr>
          <a:xfrm>
            <a:off x="-15552" y="4005064"/>
            <a:ext cx="3744416" cy="288032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828" y="116632"/>
            <a:ext cx="9410700" cy="8382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b="1" dirty="0" smtClean="0"/>
              <a:t>Questão 05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30200" y="1268760"/>
            <a:ext cx="9410700" cy="5589241"/>
          </a:xfrm>
        </p:spPr>
        <p:txBody>
          <a:bodyPr>
            <a:normAutofit fontScale="92500"/>
          </a:bodyPr>
          <a:lstStyle/>
          <a:p>
            <a:pPr marL="0" indent="17463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dirty="0" smtClean="0">
                <a:latin typeface="Arial"/>
                <a:ea typeface="Times New Roman"/>
                <a:cs typeface="Times New Roman"/>
              </a:rPr>
              <a:t>Observe a oferta. </a:t>
            </a:r>
          </a:p>
          <a:p>
            <a:pPr marL="0" indent="17463" algn="just">
              <a:lnSpc>
                <a:spcPct val="115000"/>
              </a:lnSpc>
              <a:spcAft>
                <a:spcPts val="0"/>
              </a:spcAft>
              <a:buNone/>
            </a:pPr>
            <a:endParaRPr lang="pt-BR" dirty="0" smtClean="0">
              <a:latin typeface="Arial"/>
              <a:ea typeface="Times New Roman"/>
              <a:cs typeface="Times New Roman"/>
            </a:endParaRPr>
          </a:p>
          <a:p>
            <a:pPr marL="3762375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Times New Roman"/>
                <a:cs typeface="Times New Roman"/>
              </a:rPr>
              <a:t>Se uma pessoa comprar meio quilograma de pão francês ele irá pagar um valor de</a:t>
            </a:r>
            <a:endParaRPr lang="pt-BR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marL="3762375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Times New Roman"/>
                <a:cs typeface="Times New Roman"/>
              </a:rPr>
              <a:t>(A) R$ 1,24</a:t>
            </a: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marL="3762375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Times New Roman"/>
                <a:cs typeface="Times New Roman"/>
              </a:rPr>
              <a:t>(B) R$ 6,20</a:t>
            </a: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marL="3762375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Times New Roman"/>
                <a:cs typeface="Times New Roman"/>
              </a:rPr>
              <a:t>(C) R$ 6,40</a:t>
            </a: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marL="3762375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Times New Roman"/>
                <a:cs typeface="Times New Roman"/>
              </a:rPr>
              <a:t>(D) R$ 12,40</a:t>
            </a:r>
            <a:endParaRPr lang="pt-BR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1916832"/>
            <a:ext cx="369935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828" y="116632"/>
            <a:ext cx="9410700" cy="8382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b="1" dirty="0" smtClean="0"/>
              <a:t>Questão 05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30200" y="1268760"/>
            <a:ext cx="9410700" cy="5589241"/>
          </a:xfrm>
        </p:spPr>
        <p:txBody>
          <a:bodyPr>
            <a:normAutofit fontScale="92500"/>
          </a:bodyPr>
          <a:lstStyle/>
          <a:p>
            <a:pPr marL="0" indent="17463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dirty="0" smtClean="0">
                <a:latin typeface="Arial"/>
                <a:ea typeface="Times New Roman"/>
                <a:cs typeface="Times New Roman"/>
              </a:rPr>
              <a:t>Observe a oferta. </a:t>
            </a:r>
          </a:p>
          <a:p>
            <a:pPr marL="0" indent="17463" algn="just">
              <a:lnSpc>
                <a:spcPct val="115000"/>
              </a:lnSpc>
              <a:spcAft>
                <a:spcPts val="0"/>
              </a:spcAft>
              <a:buNone/>
            </a:pPr>
            <a:endParaRPr lang="pt-BR" dirty="0" smtClean="0">
              <a:latin typeface="Arial"/>
              <a:ea typeface="Times New Roman"/>
              <a:cs typeface="Times New Roman"/>
            </a:endParaRPr>
          </a:p>
          <a:p>
            <a:pPr marL="3762375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Times New Roman"/>
                <a:cs typeface="Times New Roman"/>
              </a:rPr>
              <a:t>Se uma pessoa comprar meio quilograma de pão francês ele irá pagar um valor de</a:t>
            </a:r>
            <a:endParaRPr lang="pt-BR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marL="3762375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Times New Roman"/>
                <a:cs typeface="Times New Roman"/>
              </a:rPr>
              <a:t>(A) R$ 1,24</a:t>
            </a: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marL="3762375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Times New Roman"/>
                <a:cs typeface="Times New Roman"/>
              </a:rPr>
              <a:t>(B) R$ 6,20</a:t>
            </a: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marL="3762375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(C) R$ 6,40</a:t>
            </a:r>
            <a:endParaRPr lang="pt-BR" dirty="0" smtClean="0">
              <a:solidFill>
                <a:srgbClr val="FF0000"/>
              </a:solidFill>
              <a:latin typeface="Calibri"/>
              <a:ea typeface="Times New Roman"/>
              <a:cs typeface="Times New Roman"/>
            </a:endParaRPr>
          </a:p>
          <a:p>
            <a:pPr marL="3762375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Times New Roman"/>
                <a:cs typeface="Times New Roman"/>
              </a:rPr>
              <a:t>(D) R$ 12,40</a:t>
            </a:r>
            <a:endParaRPr lang="pt-BR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1916832"/>
            <a:ext cx="369935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0200" y="116632"/>
            <a:ext cx="9410700" cy="8382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b="1" dirty="0" smtClean="0"/>
              <a:t>Questão 06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0200" y="1554163"/>
            <a:ext cx="9410700" cy="53038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/>
              <a:t>Na reta numérica abaixo esta indicado com uma seta o peso de uma pessoa em kg observe.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b="1" dirty="0" smtClean="0">
                <a:latin typeface="Arial"/>
                <a:ea typeface="Times New Roman"/>
                <a:cs typeface="Times New Roman"/>
              </a:rPr>
              <a:t>O peso dessa pessoa é igual a</a:t>
            </a:r>
            <a:endParaRPr lang="pt-BR" b="1" dirty="0" smtClean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Times New Roman"/>
                <a:cs typeface="Times New Roman"/>
              </a:rPr>
              <a:t>(A) 55,5 kg.</a:t>
            </a: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Times New Roman"/>
                <a:cs typeface="Times New Roman"/>
              </a:rPr>
              <a:t>(B) 56,5 kg.</a:t>
            </a: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Times New Roman"/>
                <a:cs typeface="Times New Roman"/>
              </a:rPr>
              <a:t>(C) 57,5 kg.</a:t>
            </a: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Times New Roman"/>
                <a:cs typeface="Times New Roman"/>
              </a:rPr>
              <a:t>(D) 58,5 kg.</a:t>
            </a: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04528" y="2564904"/>
            <a:ext cx="6276691" cy="829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08;geb0f2554a2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24" y="5572140"/>
            <a:ext cx="1523976" cy="1285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0200" y="116632"/>
            <a:ext cx="9410700" cy="8382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b="1" dirty="0" smtClean="0"/>
              <a:t>Questão 06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0200" y="1554163"/>
            <a:ext cx="9410700" cy="53038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/>
              <a:t>Na reta numérica abaixo esta indicado com uma seta o peso de uma pessoa em kg observe.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b="1" dirty="0" smtClean="0">
                <a:latin typeface="Arial"/>
                <a:ea typeface="Times New Roman"/>
                <a:cs typeface="Times New Roman"/>
              </a:rPr>
              <a:t>O peso dessa pessoa é igual a</a:t>
            </a:r>
            <a:endParaRPr lang="pt-BR" b="1" dirty="0" smtClean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Times New Roman"/>
                <a:cs typeface="Times New Roman"/>
              </a:rPr>
              <a:t>(A) 55,5 kg.</a:t>
            </a: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Times New Roman"/>
                <a:cs typeface="Times New Roman"/>
              </a:rPr>
              <a:t>(B) 56,5 kg.</a:t>
            </a: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(C) 57,5 kg.</a:t>
            </a:r>
            <a:endParaRPr lang="pt-BR" dirty="0" smtClean="0">
              <a:solidFill>
                <a:srgbClr val="FF0000"/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Times New Roman"/>
                <a:cs typeface="Times New Roman"/>
              </a:rPr>
              <a:t>(D) 58,5 kg.</a:t>
            </a: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04528" y="2564904"/>
            <a:ext cx="6276691" cy="829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08;geb0f2554a2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24" y="5572140"/>
            <a:ext cx="1523976" cy="1285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0200" y="116632"/>
            <a:ext cx="9410700" cy="8382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b="1" dirty="0" smtClean="0"/>
              <a:t>Questão 07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0512" y="1554163"/>
            <a:ext cx="9001000" cy="5303837"/>
          </a:xfrm>
        </p:spPr>
        <p:txBody>
          <a:bodyPr>
            <a:normAutofit/>
          </a:bodyPr>
          <a:lstStyle/>
          <a:p>
            <a:pPr marL="0" indent="17463" algn="just">
              <a:buNone/>
            </a:pPr>
            <a:r>
              <a:rPr lang="pt-BR" sz="4400" b="1" dirty="0" smtClean="0"/>
              <a:t>No número </a:t>
            </a:r>
            <a:r>
              <a:rPr lang="pt-BR" sz="4400" b="1" u="sng" dirty="0" smtClean="0"/>
              <a:t>4513</a:t>
            </a:r>
            <a:r>
              <a:rPr lang="pt-BR" sz="4400" b="1" dirty="0" smtClean="0"/>
              <a:t>, o algarismo 5 ocupa a ordem das</a:t>
            </a:r>
          </a:p>
          <a:p>
            <a:pPr marL="0" indent="17463" algn="just">
              <a:buNone/>
            </a:pPr>
            <a:endParaRPr lang="pt-BR" sz="1600" b="1" dirty="0" smtClean="0"/>
          </a:p>
          <a:p>
            <a:pPr>
              <a:buNone/>
            </a:pPr>
            <a:r>
              <a:rPr lang="pt-BR" sz="4400" dirty="0" smtClean="0"/>
              <a:t>(A) unidades de milhar.</a:t>
            </a:r>
          </a:p>
          <a:p>
            <a:pPr>
              <a:buNone/>
            </a:pPr>
            <a:r>
              <a:rPr lang="pt-BR" sz="4400" dirty="0" smtClean="0"/>
              <a:t>(B) centenas simples.</a:t>
            </a:r>
          </a:p>
          <a:p>
            <a:pPr>
              <a:buNone/>
            </a:pPr>
            <a:r>
              <a:rPr lang="pt-BR" sz="4400" dirty="0" smtClean="0"/>
              <a:t>(C) dezenas simples.</a:t>
            </a:r>
          </a:p>
          <a:p>
            <a:pPr>
              <a:buNone/>
            </a:pPr>
            <a:r>
              <a:rPr lang="pt-BR" sz="4400" dirty="0" smtClean="0"/>
              <a:t>(D) unidades simples.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0200" y="116632"/>
            <a:ext cx="9410700" cy="8382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b="1" dirty="0" smtClean="0"/>
              <a:t>Questão 07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0512" y="1554163"/>
            <a:ext cx="9001000" cy="5303837"/>
          </a:xfrm>
        </p:spPr>
        <p:txBody>
          <a:bodyPr>
            <a:normAutofit/>
          </a:bodyPr>
          <a:lstStyle/>
          <a:p>
            <a:pPr marL="0" indent="17463" algn="just">
              <a:buNone/>
            </a:pPr>
            <a:r>
              <a:rPr lang="pt-BR" sz="4400" b="1" dirty="0" smtClean="0"/>
              <a:t>No número </a:t>
            </a:r>
            <a:r>
              <a:rPr lang="pt-BR" sz="4400" b="1" u="sng" dirty="0" smtClean="0"/>
              <a:t>4513</a:t>
            </a:r>
            <a:r>
              <a:rPr lang="pt-BR" sz="4400" b="1" dirty="0" smtClean="0"/>
              <a:t>, o algarismo 5 ocupa a ordem das</a:t>
            </a:r>
          </a:p>
          <a:p>
            <a:pPr marL="0" indent="17463" algn="just">
              <a:buNone/>
            </a:pPr>
            <a:endParaRPr lang="pt-BR" sz="1600" b="1" dirty="0" smtClean="0"/>
          </a:p>
          <a:p>
            <a:pPr>
              <a:buNone/>
            </a:pPr>
            <a:r>
              <a:rPr lang="pt-BR" sz="4400" dirty="0" smtClean="0"/>
              <a:t>(A) unidades de milhar.</a:t>
            </a:r>
          </a:p>
          <a:p>
            <a:pPr>
              <a:buNone/>
            </a:pPr>
            <a:r>
              <a:rPr lang="pt-BR" sz="4400" dirty="0" smtClean="0">
                <a:solidFill>
                  <a:srgbClr val="FF0000"/>
                </a:solidFill>
              </a:rPr>
              <a:t>(B) centenas simples.</a:t>
            </a:r>
          </a:p>
          <a:p>
            <a:pPr>
              <a:buNone/>
            </a:pPr>
            <a:r>
              <a:rPr lang="pt-BR" sz="4400" dirty="0" smtClean="0"/>
              <a:t>(C) dezenas simples.</a:t>
            </a:r>
          </a:p>
          <a:p>
            <a:pPr>
              <a:buNone/>
            </a:pPr>
            <a:r>
              <a:rPr lang="pt-BR" sz="4400" dirty="0" smtClean="0"/>
              <a:t>(D) unidades simples.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0200" y="116632"/>
            <a:ext cx="9410700" cy="8382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b="1" dirty="0" smtClean="0"/>
              <a:t>Questão 08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0200" y="1412776"/>
            <a:ext cx="9410700" cy="54452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Na avaliação do SAEP foram reservadas 2 caixas com 1000 provas, mais 8 caixas com 100 provas, mais 5 envelopes com 10 provas, mais 6 provas.</a:t>
            </a:r>
          </a:p>
          <a:p>
            <a:pPr marL="0" indent="0" algn="just">
              <a:buNone/>
            </a:pPr>
            <a:endParaRPr lang="pt-BR" sz="1400" b="1" dirty="0" smtClean="0"/>
          </a:p>
          <a:p>
            <a:pPr marL="0" indent="0" algn="just">
              <a:buNone/>
            </a:pPr>
            <a:r>
              <a:rPr lang="pt-BR" b="1" dirty="0" smtClean="0"/>
              <a:t>Juntando todas essas provas temos um total igual a</a:t>
            </a:r>
          </a:p>
          <a:p>
            <a:pPr>
              <a:buNone/>
            </a:pPr>
            <a:r>
              <a:rPr lang="pt-BR" dirty="0" smtClean="0"/>
              <a:t>(A) 2568</a:t>
            </a:r>
          </a:p>
          <a:p>
            <a:pPr>
              <a:buNone/>
            </a:pPr>
            <a:r>
              <a:rPr lang="pt-BR" dirty="0" smtClean="0"/>
              <a:t>(B) 2856</a:t>
            </a:r>
          </a:p>
          <a:p>
            <a:pPr>
              <a:buNone/>
            </a:pPr>
            <a:r>
              <a:rPr lang="pt-BR" dirty="0" smtClean="0"/>
              <a:t>(C) 6852</a:t>
            </a:r>
          </a:p>
          <a:p>
            <a:pPr>
              <a:buNone/>
            </a:pPr>
            <a:r>
              <a:rPr lang="pt-BR" dirty="0" smtClean="0"/>
              <a:t>(D) 8652</a:t>
            </a:r>
            <a:endParaRPr lang="pt-BR" dirty="0"/>
          </a:p>
        </p:txBody>
      </p:sp>
      <p:pic>
        <p:nvPicPr>
          <p:cNvPr id="4" name="Picture 2" descr="Emoji Whatsapp -10 Display De 15 Á 20cm | Mercado Livr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48" y="5214950"/>
            <a:ext cx="1432227" cy="13291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0200" y="116632"/>
            <a:ext cx="9410700" cy="8382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b="1" dirty="0" smtClean="0"/>
              <a:t>Questão 08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0200" y="1412776"/>
            <a:ext cx="9410700" cy="54452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Na avaliação do SAEP foram reservadas 2 caixas com 1000 provas, mais 8 caixas com 100 provas, mais 5 envelopes com 10 provas, mais 6 provas.</a:t>
            </a:r>
          </a:p>
          <a:p>
            <a:pPr marL="0" indent="0" algn="just">
              <a:buNone/>
            </a:pPr>
            <a:endParaRPr lang="pt-BR" sz="1400" b="1" dirty="0" smtClean="0"/>
          </a:p>
          <a:p>
            <a:pPr marL="0" indent="0" algn="just">
              <a:buNone/>
            </a:pPr>
            <a:r>
              <a:rPr lang="pt-BR" b="1" dirty="0" smtClean="0"/>
              <a:t>Juntando todas essas provas temos um total igual a</a:t>
            </a:r>
          </a:p>
          <a:p>
            <a:pPr>
              <a:buNone/>
            </a:pPr>
            <a:r>
              <a:rPr lang="pt-BR" dirty="0" smtClean="0"/>
              <a:t>(A) 2568</a:t>
            </a:r>
          </a:p>
          <a:p>
            <a:pPr>
              <a:buNone/>
            </a:pPr>
            <a:r>
              <a:rPr lang="pt-BR" dirty="0" smtClean="0">
                <a:solidFill>
                  <a:srgbClr val="FF0000"/>
                </a:solidFill>
              </a:rPr>
              <a:t>(B) 2856</a:t>
            </a:r>
          </a:p>
          <a:p>
            <a:pPr>
              <a:buNone/>
            </a:pPr>
            <a:r>
              <a:rPr lang="pt-BR" dirty="0" smtClean="0"/>
              <a:t>(C) 6852</a:t>
            </a:r>
          </a:p>
          <a:p>
            <a:pPr>
              <a:buNone/>
            </a:pPr>
            <a:r>
              <a:rPr lang="pt-BR" dirty="0" smtClean="0"/>
              <a:t>(D) 8652</a:t>
            </a:r>
            <a:endParaRPr lang="pt-BR" dirty="0"/>
          </a:p>
        </p:txBody>
      </p:sp>
      <p:pic>
        <p:nvPicPr>
          <p:cNvPr id="4" name="Picture 2" descr="Emoji Whatsapp -10 Display De 15 Á 20cm | Mercado Livr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48" y="5214950"/>
            <a:ext cx="1432227" cy="13291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0200" y="116632"/>
            <a:ext cx="9410700" cy="8382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b="1" dirty="0" smtClean="0"/>
              <a:t>Questão 09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0200" y="1484784"/>
            <a:ext cx="9410700" cy="51125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900" b="1" dirty="0" smtClean="0"/>
              <a:t>Somando 561 + 208 temos um valor igual a</a:t>
            </a:r>
          </a:p>
          <a:p>
            <a:pPr marL="0" indent="0" algn="just">
              <a:buNone/>
            </a:pPr>
            <a:endParaRPr lang="pt-BR" sz="1400" dirty="0" smtClean="0"/>
          </a:p>
          <a:p>
            <a:pPr marL="0" indent="0" algn="just">
              <a:buNone/>
            </a:pPr>
            <a:r>
              <a:rPr lang="pt-BR" sz="3900" dirty="0" smtClean="0"/>
              <a:t>(A) 353</a:t>
            </a:r>
          </a:p>
          <a:p>
            <a:pPr marL="0" indent="0" algn="just">
              <a:buNone/>
            </a:pPr>
            <a:r>
              <a:rPr lang="pt-BR" sz="3900" dirty="0" smtClean="0"/>
              <a:t>(B) 367</a:t>
            </a:r>
          </a:p>
          <a:p>
            <a:pPr marL="0" indent="0" algn="just">
              <a:buNone/>
            </a:pPr>
            <a:r>
              <a:rPr lang="pt-BR" sz="3900" dirty="0" smtClean="0"/>
              <a:t>(C) 709</a:t>
            </a:r>
          </a:p>
          <a:p>
            <a:pPr marL="0" indent="0" algn="just">
              <a:buNone/>
            </a:pPr>
            <a:r>
              <a:rPr lang="pt-BR" sz="3900" dirty="0" smtClean="0"/>
              <a:t>(D) 769</a:t>
            </a:r>
            <a:endParaRPr lang="pt-BR" sz="3900" dirty="0"/>
          </a:p>
        </p:txBody>
      </p:sp>
      <p:pic>
        <p:nvPicPr>
          <p:cNvPr id="4" name="Picture 2" descr="⚠ significado: aviso Emoji cópia de | Dicionário Emoji 📓 | EmojiAll  Português Website Ofic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64" y="4365104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0200" y="116632"/>
            <a:ext cx="9410700" cy="8382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b="1" dirty="0" smtClean="0"/>
              <a:t>Questão 09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0200" y="1484784"/>
            <a:ext cx="9410700" cy="51125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900" b="1" dirty="0" smtClean="0"/>
              <a:t>Somando 561 + 208 temos um valor igual a</a:t>
            </a:r>
          </a:p>
          <a:p>
            <a:pPr marL="0" indent="0" algn="just">
              <a:buNone/>
            </a:pPr>
            <a:endParaRPr lang="pt-BR" sz="1400" dirty="0" smtClean="0"/>
          </a:p>
          <a:p>
            <a:pPr marL="0" indent="0" algn="just">
              <a:buNone/>
            </a:pPr>
            <a:r>
              <a:rPr lang="pt-BR" sz="3900" dirty="0" smtClean="0"/>
              <a:t>(A) 353</a:t>
            </a:r>
          </a:p>
          <a:p>
            <a:pPr marL="0" indent="0" algn="just">
              <a:buNone/>
            </a:pPr>
            <a:r>
              <a:rPr lang="pt-BR" sz="3900" dirty="0" smtClean="0"/>
              <a:t>(B) 367</a:t>
            </a:r>
          </a:p>
          <a:p>
            <a:pPr marL="0" indent="0" algn="just">
              <a:buNone/>
            </a:pPr>
            <a:r>
              <a:rPr lang="pt-BR" sz="3900" dirty="0" smtClean="0"/>
              <a:t>(C) 709</a:t>
            </a:r>
          </a:p>
          <a:p>
            <a:pPr marL="0" indent="0" algn="just">
              <a:buNone/>
            </a:pPr>
            <a:r>
              <a:rPr lang="pt-BR" sz="3900" dirty="0" smtClean="0">
                <a:solidFill>
                  <a:srgbClr val="FF0000"/>
                </a:solidFill>
              </a:rPr>
              <a:t>(D) 769</a:t>
            </a:r>
            <a:endParaRPr lang="pt-BR" sz="3900" dirty="0">
              <a:solidFill>
                <a:srgbClr val="FF0000"/>
              </a:solidFill>
            </a:endParaRPr>
          </a:p>
        </p:txBody>
      </p:sp>
      <p:pic>
        <p:nvPicPr>
          <p:cNvPr id="4" name="Picture 2" descr="⚠ significado: aviso Emoji cópia de | Dicionário Emoji 📓 | EmojiAll  Português Website Ofic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64" y="4365104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pt-BR" sz="3200" b="1" dirty="0" smtClean="0"/>
              <a:t>Questão 01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0472" y="1124744"/>
            <a:ext cx="9540428" cy="5733256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pt-BR" sz="2800" dirty="0" smtClean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pt-BR" sz="2800" dirty="0" smtClean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pt-BR" sz="2800" dirty="0" smtClean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pt-BR" sz="2800" dirty="0" smtClean="0">
              <a:latin typeface="Arial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sz="2800" b="1" dirty="0" smtClean="0">
                <a:latin typeface="Arial"/>
                <a:ea typeface="Calibri"/>
                <a:cs typeface="Times New Roman"/>
              </a:rPr>
              <a:t>Das figuras acima, as que possuem os quatros ângulos iguais são:</a:t>
            </a:r>
            <a:endParaRPr lang="pt-BR" sz="2400" b="1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sz="2800" dirty="0" smtClean="0">
                <a:latin typeface="Arial"/>
                <a:ea typeface="Calibri"/>
                <a:cs typeface="Times New Roman"/>
              </a:rPr>
              <a:t>(A) losango e retângulo;</a:t>
            </a:r>
            <a:endParaRPr lang="pt-BR" sz="2400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sz="2800" dirty="0" smtClean="0">
                <a:latin typeface="Arial"/>
                <a:ea typeface="Calibri"/>
                <a:cs typeface="Times New Roman"/>
              </a:rPr>
              <a:t>(B) losango e quadrado;</a:t>
            </a:r>
            <a:endParaRPr lang="pt-BR" sz="2400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sz="2800" dirty="0" smtClean="0">
                <a:latin typeface="Arial"/>
                <a:ea typeface="Calibri"/>
                <a:cs typeface="Times New Roman"/>
              </a:rPr>
              <a:t>(C) retângulo e quadrado;</a:t>
            </a:r>
            <a:endParaRPr lang="pt-BR" sz="2400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sz="2800" dirty="0" smtClean="0">
                <a:latin typeface="Arial"/>
                <a:ea typeface="Calibri"/>
                <a:cs typeface="Times New Roman"/>
              </a:rPr>
              <a:t>(D) quadrado e trapézio;</a:t>
            </a:r>
            <a:endParaRPr lang="pt-BR" sz="2400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pt-BR" sz="2800" dirty="0" smtClean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pt-BR" sz="2400" dirty="0" smtClean="0">
              <a:latin typeface="Calibri"/>
              <a:ea typeface="Calibri"/>
              <a:cs typeface="Times New Roman"/>
            </a:endParaRPr>
          </a:p>
          <a:p>
            <a:pPr>
              <a:buNone/>
            </a:pPr>
            <a:endParaRPr lang="pt-BR" sz="2550" dirty="0" smtClean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82" b="5882"/>
          <a:stretch>
            <a:fillRect/>
          </a:stretch>
        </p:blipFill>
        <p:spPr bwMode="auto">
          <a:xfrm>
            <a:off x="704528" y="1052736"/>
            <a:ext cx="8965090" cy="2160240"/>
          </a:xfrm>
          <a:prstGeom prst="rect">
            <a:avLst/>
          </a:prstGeom>
          <a:noFill/>
        </p:spPr>
      </p:pic>
      <p:pic>
        <p:nvPicPr>
          <p:cNvPr id="5" name="Picture 2" descr="Emoji Trends Of 20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188" y="4409728"/>
            <a:ext cx="3310950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0200" y="116632"/>
            <a:ext cx="9410700" cy="8382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b="1" dirty="0" smtClean="0"/>
              <a:t>Questão 10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0200" y="1196752"/>
            <a:ext cx="9410700" cy="566124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sz="3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  <a:cs typeface="Times New Roman"/>
              </a:rPr>
              <a:t>Alberto foi a feira e comprou diversos artigos, totalizando um valor de R$ 47,50. Ele pagou com uma nota de R$ 50,00. </a:t>
            </a:r>
            <a:r>
              <a:rPr lang="pt-BR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  <a:cs typeface="Times New Roman"/>
              </a:rPr>
              <a:t>O valor que Alberto recebeu de troco é igual a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  <a:cs typeface="Times New Roman"/>
              </a:rPr>
              <a:t>   (A) R$ 1,50</a:t>
            </a:r>
            <a:endParaRPr lang="pt-B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  <a:cs typeface="Times New Roman"/>
              </a:rPr>
              <a:t>   (B) R$ 2,50</a:t>
            </a:r>
            <a:endParaRPr lang="pt-B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  <a:cs typeface="Times New Roman"/>
              </a:rPr>
              <a:t>   (C) R$ 11,50</a:t>
            </a:r>
            <a:endParaRPr lang="pt-B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  <a:cs typeface="Times New Roman"/>
              </a:rPr>
              <a:t>   (D) R$ 12,50</a:t>
            </a:r>
            <a:endParaRPr lang="pt-B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0200" y="116632"/>
            <a:ext cx="9410700" cy="8382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b="1" dirty="0" smtClean="0"/>
              <a:t>Questão 10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0200" y="1196752"/>
            <a:ext cx="9410700" cy="566124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sz="3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  <a:cs typeface="Times New Roman"/>
              </a:rPr>
              <a:t>Alberto foi a feira e comprou diversos artigos, totalizando um valor de R$ 47,50. Ele pagou com uma nota de R$ 50,00. </a:t>
            </a:r>
            <a:r>
              <a:rPr lang="pt-BR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  <a:cs typeface="Times New Roman"/>
              </a:rPr>
              <a:t>O valor que Alberto recebeu de troco é igual a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  <a:cs typeface="Times New Roman"/>
              </a:rPr>
              <a:t>   (A) R$ 1,50</a:t>
            </a:r>
            <a:endParaRPr lang="pt-B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  <a:cs typeface="Times New Roman"/>
              </a:rPr>
              <a:t>   </a:t>
            </a:r>
            <a:r>
              <a:rPr lang="pt-BR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(B) R$ 2,50</a:t>
            </a:r>
            <a:endParaRPr lang="pt-BR" sz="2800" dirty="0" smtClean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  <a:cs typeface="Times New Roman"/>
              </a:rPr>
              <a:t>   (C) R$ 11,50</a:t>
            </a:r>
            <a:endParaRPr lang="pt-B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  <a:cs typeface="Times New Roman"/>
              </a:rPr>
              <a:t>   (D) R$ 12,50</a:t>
            </a:r>
            <a:endParaRPr lang="pt-B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0200" y="116632"/>
            <a:ext cx="9410700" cy="8382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b="1" dirty="0" smtClean="0"/>
              <a:t>Questão 11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0200" y="1340768"/>
            <a:ext cx="9410700" cy="5517233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sz="3400" dirty="0" smtClean="0">
                <a:latin typeface="Arial"/>
                <a:ea typeface="Calibri"/>
                <a:cs typeface="Times New Roman"/>
              </a:rPr>
              <a:t>Observe a reta numérica abaixo.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pt-BR" sz="3400" dirty="0" smtClean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pt-BR" sz="3400" dirty="0" smtClean="0">
              <a:latin typeface="Arial"/>
              <a:ea typeface="Calibri"/>
              <a:cs typeface="Times New Roman"/>
            </a:endParaRPr>
          </a:p>
          <a:p>
            <a:pPr>
              <a:buNone/>
            </a:pPr>
            <a:r>
              <a:rPr lang="pt-BR" sz="3400" b="1" dirty="0" smtClean="0">
                <a:latin typeface="Arial" pitchFamily="34" charset="0"/>
                <a:cs typeface="Arial" pitchFamily="34" charset="0"/>
              </a:rPr>
              <a:t>O número que corresponde ao ponto D, é</a:t>
            </a:r>
          </a:p>
          <a:p>
            <a:pPr>
              <a:buNone/>
            </a:pPr>
            <a:r>
              <a:rPr lang="pt-BR" sz="3400" dirty="0" smtClean="0">
                <a:latin typeface="Arial" pitchFamily="34" charset="0"/>
                <a:cs typeface="Arial" pitchFamily="34" charset="0"/>
              </a:rPr>
              <a:t>(A) 2</a:t>
            </a:r>
          </a:p>
          <a:p>
            <a:pPr>
              <a:buNone/>
            </a:pPr>
            <a:r>
              <a:rPr lang="pt-BR" sz="3400" dirty="0" smtClean="0">
                <a:latin typeface="Arial" pitchFamily="34" charset="0"/>
                <a:cs typeface="Arial" pitchFamily="34" charset="0"/>
              </a:rPr>
              <a:t>(B) 14</a:t>
            </a:r>
          </a:p>
          <a:p>
            <a:pPr>
              <a:buNone/>
            </a:pPr>
            <a:r>
              <a:rPr lang="pt-BR" sz="3400" dirty="0" smtClean="0">
                <a:latin typeface="Arial" pitchFamily="34" charset="0"/>
                <a:cs typeface="Arial" pitchFamily="34" charset="0"/>
              </a:rPr>
              <a:t>(C) 26</a:t>
            </a:r>
          </a:p>
          <a:p>
            <a:pPr>
              <a:buNone/>
            </a:pPr>
            <a:r>
              <a:rPr lang="pt-BR" sz="3400" dirty="0" smtClean="0">
                <a:latin typeface="Arial" pitchFamily="34" charset="0"/>
                <a:cs typeface="Arial" pitchFamily="34" charset="0"/>
              </a:rPr>
              <a:t>(D) 32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pt-BR" sz="2800" dirty="0" smtClean="0">
              <a:latin typeface="Calibri"/>
              <a:ea typeface="Calibri"/>
              <a:cs typeface="Times New Roman"/>
            </a:endParaRPr>
          </a:p>
          <a:p>
            <a:pPr>
              <a:buNone/>
            </a:pP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8" y="2143116"/>
            <a:ext cx="8100424" cy="121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0200" y="116632"/>
            <a:ext cx="9410700" cy="8382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b="1" dirty="0" smtClean="0"/>
              <a:t>Questão 11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0200" y="1340768"/>
            <a:ext cx="9410700" cy="5517233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sz="3400" dirty="0" smtClean="0">
                <a:latin typeface="Arial"/>
                <a:ea typeface="Calibri"/>
                <a:cs typeface="Times New Roman"/>
              </a:rPr>
              <a:t>Observe a reta numérica abaixo.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pt-BR" sz="3400" dirty="0" smtClean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pt-BR" sz="3400" dirty="0" smtClean="0">
              <a:latin typeface="Arial"/>
              <a:ea typeface="Calibri"/>
              <a:cs typeface="Times New Roman"/>
            </a:endParaRPr>
          </a:p>
          <a:p>
            <a:pPr>
              <a:buNone/>
            </a:pPr>
            <a:r>
              <a:rPr lang="pt-BR" sz="3400" b="1" dirty="0" smtClean="0">
                <a:latin typeface="Arial" pitchFamily="34" charset="0"/>
                <a:cs typeface="Arial" pitchFamily="34" charset="0"/>
              </a:rPr>
              <a:t>O número que corresponde ao ponto D, é</a:t>
            </a:r>
          </a:p>
          <a:p>
            <a:pPr>
              <a:buNone/>
            </a:pPr>
            <a:r>
              <a:rPr lang="pt-BR" sz="3400" dirty="0" smtClean="0">
                <a:latin typeface="Arial" pitchFamily="34" charset="0"/>
                <a:cs typeface="Arial" pitchFamily="34" charset="0"/>
              </a:rPr>
              <a:t>(A) 2</a:t>
            </a:r>
          </a:p>
          <a:p>
            <a:pPr>
              <a:buNone/>
            </a:pPr>
            <a:r>
              <a:rPr lang="pt-BR" sz="3400" dirty="0" smtClean="0">
                <a:latin typeface="Arial" pitchFamily="34" charset="0"/>
                <a:cs typeface="Arial" pitchFamily="34" charset="0"/>
              </a:rPr>
              <a:t>(B) 14</a:t>
            </a:r>
          </a:p>
          <a:p>
            <a:pPr>
              <a:buNone/>
            </a:pPr>
            <a:r>
              <a:rPr lang="pt-BR" sz="3400" dirty="0" smtClean="0">
                <a:latin typeface="Arial" pitchFamily="34" charset="0"/>
                <a:cs typeface="Arial" pitchFamily="34" charset="0"/>
              </a:rPr>
              <a:t>(C) 26</a:t>
            </a:r>
          </a:p>
          <a:p>
            <a:pPr>
              <a:buNone/>
            </a:pPr>
            <a:r>
              <a:rPr lang="pt-BR" sz="3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(D) 32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pt-BR" sz="2800" dirty="0" smtClean="0">
              <a:latin typeface="Calibri"/>
              <a:ea typeface="Calibri"/>
              <a:cs typeface="Times New Roman"/>
            </a:endParaRPr>
          </a:p>
          <a:p>
            <a:pPr>
              <a:buNone/>
            </a:pP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8" y="2143116"/>
            <a:ext cx="8100424" cy="121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0200" y="116632"/>
            <a:ext cx="9410700" cy="8382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b="1" dirty="0" smtClean="0"/>
              <a:t>Questão 12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0200" y="1554163"/>
            <a:ext cx="9410700" cy="530383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900" dirty="0" smtClean="0"/>
              <a:t>O quádruplo de um número é igual a esse número multiplicado por quatro. </a:t>
            </a:r>
            <a:r>
              <a:rPr lang="pt-BR" sz="3900" b="1" dirty="0" smtClean="0"/>
              <a:t>Então o quádruplo de 27 é igual a</a:t>
            </a:r>
          </a:p>
          <a:p>
            <a:pPr marL="0" indent="0" algn="just">
              <a:buNone/>
            </a:pPr>
            <a:endParaRPr lang="pt-BR" sz="1400" dirty="0" smtClean="0"/>
          </a:p>
          <a:p>
            <a:pPr marL="0" indent="0" algn="just">
              <a:buNone/>
            </a:pPr>
            <a:r>
              <a:rPr lang="pt-BR" sz="3900" dirty="0" smtClean="0"/>
              <a:t>(A) 23</a:t>
            </a:r>
          </a:p>
          <a:p>
            <a:pPr marL="0" indent="0" algn="just">
              <a:buNone/>
            </a:pPr>
            <a:r>
              <a:rPr lang="pt-BR" sz="3900" dirty="0" smtClean="0"/>
              <a:t>(B) 31</a:t>
            </a:r>
          </a:p>
          <a:p>
            <a:pPr marL="0" indent="0">
              <a:buNone/>
            </a:pPr>
            <a:r>
              <a:rPr lang="pt-BR" sz="3900" dirty="0" smtClean="0"/>
              <a:t>(C) 67</a:t>
            </a:r>
          </a:p>
          <a:p>
            <a:pPr marL="0" indent="0">
              <a:buNone/>
            </a:pPr>
            <a:r>
              <a:rPr lang="pt-BR" sz="3900" dirty="0" smtClean="0"/>
              <a:t>(D) 108</a:t>
            </a:r>
            <a:endParaRPr lang="pt-BR" sz="3900" dirty="0"/>
          </a:p>
        </p:txBody>
      </p:sp>
      <p:pic>
        <p:nvPicPr>
          <p:cNvPr id="4" name="Picture 2" descr="Pin on Cumpriment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00" y="4216790"/>
            <a:ext cx="3121022" cy="26412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0200" y="116632"/>
            <a:ext cx="9410700" cy="8382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b="1" dirty="0" smtClean="0"/>
              <a:t>Questão 12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0200" y="1554163"/>
            <a:ext cx="9410700" cy="530383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900" dirty="0" smtClean="0"/>
              <a:t>O quádruplo de um número é igual a esse número multiplicado por quatro. </a:t>
            </a:r>
            <a:r>
              <a:rPr lang="pt-BR" sz="3900" b="1" dirty="0" smtClean="0"/>
              <a:t>Então o quádruplo de 27 é igual a</a:t>
            </a:r>
          </a:p>
          <a:p>
            <a:pPr marL="0" indent="0" algn="just">
              <a:buNone/>
            </a:pPr>
            <a:endParaRPr lang="pt-BR" sz="1400" dirty="0" smtClean="0"/>
          </a:p>
          <a:p>
            <a:pPr marL="0" indent="0" algn="just">
              <a:buNone/>
            </a:pPr>
            <a:r>
              <a:rPr lang="pt-BR" sz="3900" dirty="0" smtClean="0"/>
              <a:t>(A) 23</a:t>
            </a:r>
          </a:p>
          <a:p>
            <a:pPr marL="0" indent="0" algn="just">
              <a:buNone/>
            </a:pPr>
            <a:r>
              <a:rPr lang="pt-BR" sz="3900" dirty="0" smtClean="0"/>
              <a:t>(B) 31</a:t>
            </a:r>
          </a:p>
          <a:p>
            <a:pPr marL="0" indent="0">
              <a:buNone/>
            </a:pPr>
            <a:r>
              <a:rPr lang="pt-BR" sz="3900" dirty="0" smtClean="0"/>
              <a:t>(C) 67</a:t>
            </a:r>
          </a:p>
          <a:p>
            <a:pPr marL="0" indent="0">
              <a:buNone/>
            </a:pPr>
            <a:r>
              <a:rPr lang="pt-BR" sz="3900" dirty="0" smtClean="0">
                <a:solidFill>
                  <a:srgbClr val="FF0000"/>
                </a:solidFill>
              </a:rPr>
              <a:t>(D) 108</a:t>
            </a:r>
            <a:endParaRPr lang="pt-BR" sz="3900" dirty="0">
              <a:solidFill>
                <a:srgbClr val="FF0000"/>
              </a:solidFill>
            </a:endParaRPr>
          </a:p>
        </p:txBody>
      </p:sp>
      <p:pic>
        <p:nvPicPr>
          <p:cNvPr id="4" name="Picture 2" descr="Pin on Cumpriment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00" y="4216790"/>
            <a:ext cx="3121022" cy="26412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0200" y="116632"/>
            <a:ext cx="9410700" cy="8382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b="1" dirty="0" smtClean="0"/>
              <a:t>Questão 13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0200" y="1340768"/>
            <a:ext cx="9410700" cy="551723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sz="3800" dirty="0" smtClean="0">
                <a:latin typeface="Arial"/>
                <a:ea typeface="Calibri"/>
                <a:cs typeface="Times New Roman"/>
              </a:rPr>
              <a:t>A distância da casa de Paulo até o Supermercado mais próximo é de 1,5km. </a:t>
            </a:r>
            <a:r>
              <a:rPr lang="pt-BR" sz="3800" b="1" dirty="0" smtClean="0">
                <a:latin typeface="Arial"/>
                <a:ea typeface="Calibri"/>
                <a:cs typeface="Times New Roman"/>
              </a:rPr>
              <a:t>Essa distância corresponde a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pt-BR" sz="900" b="1" dirty="0" smtClean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sz="3800" dirty="0" smtClean="0">
                <a:latin typeface="Arial"/>
                <a:ea typeface="Calibri"/>
                <a:cs typeface="Times New Roman"/>
              </a:rPr>
              <a:t>(A) 15m</a:t>
            </a:r>
            <a:endParaRPr lang="pt-BR" sz="3800" dirty="0" smtClean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sz="3800" dirty="0" smtClean="0">
                <a:latin typeface="Arial"/>
                <a:ea typeface="Calibri"/>
                <a:cs typeface="Times New Roman"/>
              </a:rPr>
              <a:t>(B) 150m</a:t>
            </a:r>
            <a:endParaRPr lang="pt-BR" sz="3800" dirty="0" smtClean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sz="3800" dirty="0" smtClean="0">
                <a:latin typeface="Arial"/>
                <a:ea typeface="Calibri"/>
                <a:cs typeface="Times New Roman"/>
              </a:rPr>
              <a:t>(C) 1500m</a:t>
            </a:r>
            <a:endParaRPr lang="pt-BR" sz="3800" dirty="0" smtClean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sz="3800" dirty="0" smtClean="0">
                <a:latin typeface="Arial"/>
                <a:ea typeface="Calibri"/>
                <a:cs typeface="Times New Roman"/>
              </a:rPr>
              <a:t>(D) 15000m</a:t>
            </a:r>
            <a:endParaRPr lang="pt-BR" sz="3800" dirty="0" smtClean="0">
              <a:latin typeface="Calibri"/>
              <a:ea typeface="Calibri"/>
              <a:cs typeface="Times New Roman"/>
            </a:endParaRPr>
          </a:p>
          <a:p>
            <a:pPr>
              <a:buNone/>
            </a:pPr>
            <a:endParaRPr lang="pt-BR" dirty="0"/>
          </a:p>
        </p:txBody>
      </p:sp>
      <p:pic>
        <p:nvPicPr>
          <p:cNvPr id="4" name="Picture 2" descr="https://encrypted-tbn0.gstatic.com/images?q=tbn:ANd9GcSRUr2Z-GMv_yMhe22g7z3-X-DpUPiG9JvtbDhonlDiQra5RyILeGxVLbDYTz9bj-cJM3Y&amp;usqp=CA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68" y="4714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0200" y="116632"/>
            <a:ext cx="9410700" cy="8382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b="1" dirty="0" smtClean="0"/>
              <a:t>Questão 13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0200" y="1340768"/>
            <a:ext cx="9410700" cy="551723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sz="3800" dirty="0" smtClean="0">
                <a:latin typeface="Arial"/>
                <a:ea typeface="Calibri"/>
                <a:cs typeface="Times New Roman"/>
              </a:rPr>
              <a:t>A distância da casa de Paulo até o Supermercado mais próximo é de 1,5km. </a:t>
            </a:r>
            <a:r>
              <a:rPr lang="pt-BR" sz="3800" b="1" dirty="0" smtClean="0">
                <a:latin typeface="Arial"/>
                <a:ea typeface="Calibri"/>
                <a:cs typeface="Times New Roman"/>
              </a:rPr>
              <a:t>Essa distância corresponde a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pt-BR" sz="900" b="1" dirty="0" smtClean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sz="3800" dirty="0" smtClean="0">
                <a:latin typeface="Arial"/>
                <a:ea typeface="Calibri"/>
                <a:cs typeface="Times New Roman"/>
              </a:rPr>
              <a:t>(A) 15m</a:t>
            </a:r>
            <a:endParaRPr lang="pt-BR" sz="3800" dirty="0" smtClean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sz="3800" dirty="0" smtClean="0">
                <a:latin typeface="Arial"/>
                <a:ea typeface="Calibri"/>
                <a:cs typeface="Times New Roman"/>
              </a:rPr>
              <a:t>(B) 150m</a:t>
            </a:r>
            <a:endParaRPr lang="pt-BR" sz="3800" dirty="0" smtClean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sz="3800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(C) 1500m</a:t>
            </a:r>
            <a:endParaRPr lang="pt-BR" sz="3800" dirty="0" smtClean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sz="3800" dirty="0" smtClean="0">
                <a:latin typeface="Arial"/>
                <a:ea typeface="Calibri"/>
                <a:cs typeface="Times New Roman"/>
              </a:rPr>
              <a:t>(D) 15000m</a:t>
            </a:r>
            <a:endParaRPr lang="pt-BR" sz="3800" dirty="0" smtClean="0">
              <a:latin typeface="Calibri"/>
              <a:ea typeface="Calibri"/>
              <a:cs typeface="Times New Roman"/>
            </a:endParaRPr>
          </a:p>
          <a:p>
            <a:pPr>
              <a:buNone/>
            </a:pPr>
            <a:endParaRPr lang="pt-BR" dirty="0"/>
          </a:p>
        </p:txBody>
      </p:sp>
      <p:pic>
        <p:nvPicPr>
          <p:cNvPr id="4" name="Picture 2" descr="https://encrypted-tbn0.gstatic.com/images?q=tbn:ANd9GcSRUr2Z-GMv_yMhe22g7z3-X-DpUPiG9JvtbDhonlDiQra5RyILeGxVLbDYTz9bj-cJM3Y&amp;usqp=CA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68" y="4714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0200" y="116632"/>
            <a:ext cx="9410700" cy="8382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b="1" dirty="0" smtClean="0"/>
              <a:t>Questão 14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0200" y="1268760"/>
            <a:ext cx="9410700" cy="5589239"/>
          </a:xfrm>
        </p:spPr>
        <p:txBody>
          <a:bodyPr/>
          <a:lstStyle/>
          <a:p>
            <a:pPr marL="0" indent="0" algn="just">
              <a:buNone/>
            </a:pPr>
            <a:r>
              <a:rPr lang="pt-BR" sz="3900" dirty="0" smtClean="0"/>
              <a:t>Lívia adora queijo, hoje no café da manhã ela comeu </a:t>
            </a:r>
            <a:r>
              <a:rPr lang="pt-BR" sz="3900" dirty="0" smtClean="0">
                <a:latin typeface="Calibri"/>
              </a:rPr>
              <a:t>2/10</a:t>
            </a:r>
            <a:r>
              <a:rPr lang="pt-BR" sz="3900" dirty="0" smtClean="0"/>
              <a:t> de um queijo. </a:t>
            </a:r>
            <a:r>
              <a:rPr lang="pt-BR" sz="3900" b="1" dirty="0" smtClean="0"/>
              <a:t>Outra maneira de representar a parte do queijo que Lívia comeu é</a:t>
            </a:r>
          </a:p>
          <a:p>
            <a:pPr marL="0" indent="0" algn="just">
              <a:buNone/>
            </a:pPr>
            <a:r>
              <a:rPr lang="pt-BR" sz="1200" dirty="0" smtClean="0"/>
              <a:t> </a:t>
            </a:r>
          </a:p>
          <a:p>
            <a:pPr marL="0" indent="0" algn="just">
              <a:buNone/>
            </a:pPr>
            <a:r>
              <a:rPr lang="pt-BR" sz="3800" dirty="0" smtClean="0"/>
              <a:t>(A) 0,1</a:t>
            </a:r>
          </a:p>
          <a:p>
            <a:pPr marL="0" indent="0" algn="just">
              <a:buNone/>
            </a:pPr>
            <a:r>
              <a:rPr lang="pt-BR" sz="3800" dirty="0" smtClean="0"/>
              <a:t>(B) 0,2</a:t>
            </a:r>
          </a:p>
          <a:p>
            <a:pPr marL="0" indent="0" algn="just">
              <a:buNone/>
            </a:pPr>
            <a:r>
              <a:rPr lang="pt-BR" sz="3800" dirty="0" smtClean="0"/>
              <a:t>(C) 0,002</a:t>
            </a:r>
          </a:p>
          <a:p>
            <a:pPr marL="0" indent="0" algn="just">
              <a:buNone/>
            </a:pPr>
            <a:r>
              <a:rPr lang="pt-BR" sz="3800" dirty="0" smtClean="0"/>
              <a:t>(D) 2,0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" name="Google Shape;1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24" y="5000636"/>
            <a:ext cx="1144501" cy="1323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0200" y="116632"/>
            <a:ext cx="9410700" cy="8382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b="1" dirty="0" smtClean="0"/>
              <a:t>Questão 14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0200" y="1268760"/>
            <a:ext cx="9410700" cy="5589239"/>
          </a:xfrm>
        </p:spPr>
        <p:txBody>
          <a:bodyPr/>
          <a:lstStyle/>
          <a:p>
            <a:pPr marL="0" indent="0" algn="just">
              <a:buNone/>
            </a:pPr>
            <a:r>
              <a:rPr lang="pt-BR" sz="3900" dirty="0" smtClean="0"/>
              <a:t>Lívia adora queijo, hoje no café da manhã ela comeu </a:t>
            </a:r>
            <a:r>
              <a:rPr lang="pt-BR" sz="3900" dirty="0" smtClean="0">
                <a:latin typeface="Calibri"/>
              </a:rPr>
              <a:t>2/10</a:t>
            </a:r>
            <a:r>
              <a:rPr lang="pt-BR" sz="3900" dirty="0" smtClean="0"/>
              <a:t> de um queijo. </a:t>
            </a:r>
            <a:r>
              <a:rPr lang="pt-BR" sz="3900" b="1" dirty="0" smtClean="0"/>
              <a:t>Outra maneira de representar a parte do queijo que Lívia comeu é</a:t>
            </a:r>
          </a:p>
          <a:p>
            <a:pPr marL="0" indent="0" algn="just">
              <a:buNone/>
            </a:pPr>
            <a:r>
              <a:rPr lang="pt-BR" sz="1200" dirty="0" smtClean="0"/>
              <a:t> </a:t>
            </a:r>
          </a:p>
          <a:p>
            <a:pPr marL="0" indent="0" algn="just">
              <a:buNone/>
            </a:pPr>
            <a:r>
              <a:rPr lang="pt-BR" sz="3800" dirty="0" smtClean="0"/>
              <a:t>(A) 0,1</a:t>
            </a:r>
          </a:p>
          <a:p>
            <a:pPr marL="0" indent="0" algn="just">
              <a:buNone/>
            </a:pPr>
            <a:r>
              <a:rPr lang="pt-BR" sz="3800" dirty="0" smtClean="0">
                <a:solidFill>
                  <a:srgbClr val="FF0000"/>
                </a:solidFill>
              </a:rPr>
              <a:t>(B) 0,2</a:t>
            </a:r>
          </a:p>
          <a:p>
            <a:pPr marL="0" indent="0" algn="just">
              <a:buNone/>
            </a:pPr>
            <a:r>
              <a:rPr lang="pt-BR" sz="3800" dirty="0" smtClean="0"/>
              <a:t>(C) 0,002</a:t>
            </a:r>
          </a:p>
          <a:p>
            <a:pPr marL="0" indent="0" algn="just">
              <a:buNone/>
            </a:pPr>
            <a:r>
              <a:rPr lang="pt-BR" sz="3800" dirty="0" smtClean="0"/>
              <a:t>(D) 2,0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6" name="Google Shape;1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24" y="5000636"/>
            <a:ext cx="1144501" cy="1323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pt-BR" sz="3200" b="1" dirty="0" smtClean="0"/>
              <a:t>Questão 01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0472" y="1124744"/>
            <a:ext cx="9540428" cy="5733256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pt-BR" sz="2800" dirty="0" smtClean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pt-BR" sz="2800" dirty="0" smtClean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pt-BR" sz="2800" dirty="0" smtClean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pt-BR" sz="2800" dirty="0" smtClean="0">
              <a:latin typeface="Arial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sz="2800" b="1" dirty="0" smtClean="0">
                <a:latin typeface="Arial"/>
                <a:ea typeface="Calibri"/>
                <a:cs typeface="Times New Roman"/>
              </a:rPr>
              <a:t>Das figuras acima, as que possuem os quatros ângulos iguais são:</a:t>
            </a:r>
            <a:endParaRPr lang="pt-BR" sz="2400" b="1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sz="2800" dirty="0" smtClean="0">
                <a:latin typeface="Arial"/>
                <a:ea typeface="Calibri"/>
                <a:cs typeface="Times New Roman"/>
              </a:rPr>
              <a:t>(A) losango e retângulo;</a:t>
            </a:r>
            <a:endParaRPr lang="pt-BR" sz="2400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sz="2800" dirty="0" smtClean="0">
                <a:latin typeface="Arial"/>
                <a:ea typeface="Calibri"/>
                <a:cs typeface="Times New Roman"/>
              </a:rPr>
              <a:t>(B) losango e quadrado;</a:t>
            </a:r>
            <a:endParaRPr lang="pt-BR" sz="2400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sz="2800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(C) retângulo e quadrado;</a:t>
            </a:r>
            <a:endParaRPr lang="pt-BR" sz="2400" dirty="0" smtClean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sz="2800" dirty="0" smtClean="0">
                <a:latin typeface="Arial"/>
                <a:ea typeface="Calibri"/>
                <a:cs typeface="Times New Roman"/>
              </a:rPr>
              <a:t>(D) quadrado e trapézio;</a:t>
            </a:r>
            <a:endParaRPr lang="pt-BR" sz="2400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pt-BR" sz="2800" dirty="0" smtClean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pt-BR" sz="2400" dirty="0" smtClean="0">
              <a:latin typeface="Calibri"/>
              <a:ea typeface="Calibri"/>
              <a:cs typeface="Times New Roman"/>
            </a:endParaRPr>
          </a:p>
          <a:p>
            <a:pPr>
              <a:buNone/>
            </a:pPr>
            <a:endParaRPr lang="pt-BR" sz="2550" dirty="0" smtClean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82" b="5882"/>
          <a:stretch>
            <a:fillRect/>
          </a:stretch>
        </p:blipFill>
        <p:spPr bwMode="auto">
          <a:xfrm>
            <a:off x="704528" y="1052736"/>
            <a:ext cx="8965090" cy="2160240"/>
          </a:xfrm>
          <a:prstGeom prst="rect">
            <a:avLst/>
          </a:prstGeom>
          <a:noFill/>
        </p:spPr>
      </p:pic>
      <p:pic>
        <p:nvPicPr>
          <p:cNvPr id="5" name="Picture 2" descr="Emoji Trends Of 20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188" y="4409728"/>
            <a:ext cx="3310950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0200" y="116632"/>
            <a:ext cx="9410700" cy="8382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b="1" dirty="0" smtClean="0"/>
              <a:t>Questão 15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0200" y="1268760"/>
            <a:ext cx="9410700" cy="5589239"/>
          </a:xfrm>
        </p:spPr>
        <p:txBody>
          <a:bodyPr/>
          <a:lstStyle/>
          <a:p>
            <a:pPr marL="0" indent="0" algn="just">
              <a:buNone/>
            </a:pPr>
            <a:r>
              <a:rPr lang="pt-BR" sz="3300" dirty="0" smtClean="0">
                <a:latin typeface="Arial"/>
                <a:ea typeface="Calibri"/>
              </a:rPr>
              <a:t>Lorena precisa trocar uma nota de cem reais por notas menores. </a:t>
            </a:r>
            <a:r>
              <a:rPr lang="pt-BR" sz="3300" b="1" dirty="0" smtClean="0">
                <a:latin typeface="Arial"/>
                <a:ea typeface="Calibri"/>
              </a:rPr>
              <a:t>A troca correta realizada por Lorena é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667" y="3024882"/>
            <a:ext cx="9482869" cy="364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0200" y="116632"/>
            <a:ext cx="9410700" cy="8382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b="1" dirty="0" smtClean="0"/>
              <a:t>Questão 15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0200" y="1268760"/>
            <a:ext cx="9410700" cy="5589239"/>
          </a:xfrm>
        </p:spPr>
        <p:txBody>
          <a:bodyPr/>
          <a:lstStyle/>
          <a:p>
            <a:pPr marL="0" indent="0" algn="just">
              <a:buNone/>
            </a:pPr>
            <a:r>
              <a:rPr lang="pt-BR" sz="3300" dirty="0" smtClean="0">
                <a:latin typeface="Arial"/>
                <a:ea typeface="Calibri"/>
              </a:rPr>
              <a:t>Lorena precisa trocar uma nota de cem reais por notas menores. </a:t>
            </a:r>
            <a:r>
              <a:rPr lang="pt-BR" sz="3300" b="1" dirty="0" smtClean="0">
                <a:latin typeface="Arial"/>
                <a:ea typeface="Calibri"/>
              </a:rPr>
              <a:t>A troca correta realizada por Lorena é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2924944"/>
            <a:ext cx="944434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0200" y="116632"/>
            <a:ext cx="9410700" cy="8382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b="1" dirty="0" smtClean="0"/>
              <a:t>Questão 16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0200" y="1412776"/>
            <a:ext cx="9410700" cy="5445223"/>
          </a:xfrm>
        </p:spPr>
        <p:txBody>
          <a:bodyPr/>
          <a:lstStyle/>
          <a:p>
            <a:pPr marL="0" indent="0" algn="just">
              <a:buNone/>
            </a:pPr>
            <a:r>
              <a:rPr lang="pt-BR" sz="3900" dirty="0" smtClean="0"/>
              <a:t>Felipe tem 17 anos, o pai dele tem o triplo de sua idade. </a:t>
            </a:r>
            <a:r>
              <a:rPr lang="pt-BR" sz="3900" b="1" dirty="0" smtClean="0"/>
              <a:t>A idade do pai de Felipe é igual a</a:t>
            </a:r>
          </a:p>
          <a:p>
            <a:pPr marL="0" indent="0" algn="just">
              <a:buNone/>
            </a:pPr>
            <a:endParaRPr lang="pt-BR" sz="1400" dirty="0" smtClean="0"/>
          </a:p>
          <a:p>
            <a:pPr marL="0" indent="0" algn="just">
              <a:buNone/>
            </a:pPr>
            <a:r>
              <a:rPr lang="pt-BR" sz="3900" dirty="0" smtClean="0"/>
              <a:t>(A) 51 anos.</a:t>
            </a:r>
          </a:p>
          <a:p>
            <a:pPr marL="0" indent="0" algn="just">
              <a:buNone/>
            </a:pPr>
            <a:r>
              <a:rPr lang="pt-BR" sz="3900" dirty="0" smtClean="0"/>
              <a:t>(B) 34 anos.</a:t>
            </a:r>
          </a:p>
          <a:p>
            <a:pPr marL="0" indent="0" algn="just">
              <a:buNone/>
            </a:pPr>
            <a:r>
              <a:rPr lang="pt-BR" sz="3900" dirty="0" smtClean="0"/>
              <a:t>(C) 20 anos.</a:t>
            </a:r>
          </a:p>
          <a:p>
            <a:pPr marL="0" indent="0" algn="just">
              <a:buNone/>
            </a:pPr>
            <a:r>
              <a:rPr lang="pt-BR" sz="3900" dirty="0" smtClean="0"/>
              <a:t>(D) 17 anos.</a:t>
            </a:r>
            <a:endParaRPr lang="pt-B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0200" y="116632"/>
            <a:ext cx="9410700" cy="8382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b="1" dirty="0" smtClean="0"/>
              <a:t>Questão 16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0200" y="1412776"/>
            <a:ext cx="9410700" cy="5445223"/>
          </a:xfrm>
        </p:spPr>
        <p:txBody>
          <a:bodyPr/>
          <a:lstStyle/>
          <a:p>
            <a:pPr marL="0" indent="0" algn="just">
              <a:buNone/>
            </a:pPr>
            <a:r>
              <a:rPr lang="pt-BR" sz="3900" dirty="0" smtClean="0"/>
              <a:t>Felipe tem 17 anos, o pai dele tem o triplo de sua idade. </a:t>
            </a:r>
            <a:r>
              <a:rPr lang="pt-BR" sz="3900" b="1" dirty="0" smtClean="0"/>
              <a:t>A idade do pai de Felipe é igual a</a:t>
            </a:r>
          </a:p>
          <a:p>
            <a:pPr marL="0" indent="0" algn="just">
              <a:buNone/>
            </a:pPr>
            <a:endParaRPr lang="pt-BR" sz="1400" dirty="0" smtClean="0"/>
          </a:p>
          <a:p>
            <a:pPr marL="0" indent="0" algn="just">
              <a:buNone/>
            </a:pPr>
            <a:r>
              <a:rPr lang="pt-BR" sz="3900" dirty="0" smtClean="0">
                <a:solidFill>
                  <a:srgbClr val="FF0000"/>
                </a:solidFill>
              </a:rPr>
              <a:t>(A) 51 anos.</a:t>
            </a:r>
          </a:p>
          <a:p>
            <a:pPr marL="0" indent="0" algn="just">
              <a:buNone/>
            </a:pPr>
            <a:r>
              <a:rPr lang="pt-BR" sz="3900" dirty="0" smtClean="0"/>
              <a:t>(B) 34 anos.</a:t>
            </a:r>
          </a:p>
          <a:p>
            <a:pPr marL="0" indent="0" algn="just">
              <a:buNone/>
            </a:pPr>
            <a:r>
              <a:rPr lang="pt-BR" sz="3900" dirty="0" smtClean="0"/>
              <a:t>(C) 20 anos.</a:t>
            </a:r>
          </a:p>
          <a:p>
            <a:pPr marL="0" indent="0" algn="just">
              <a:buNone/>
            </a:pPr>
            <a:r>
              <a:rPr lang="pt-BR" sz="3900" dirty="0" smtClean="0"/>
              <a:t>(D) 17 anos.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0200" y="116632"/>
            <a:ext cx="9410700" cy="8382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b="1" dirty="0" smtClean="0"/>
              <a:t>Questão 02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0200" y="1196752"/>
            <a:ext cx="9231312" cy="5661247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Observe os polígonos.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pt-BR" sz="2800" dirty="0" smtClean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pt-BR" sz="2800" dirty="0" smtClean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t-BR" sz="2600" dirty="0" smtClean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t-BR" sz="2600" dirty="0" smtClean="0">
              <a:latin typeface="Arial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pt-BR" sz="2800" b="1" dirty="0" smtClean="0">
              <a:latin typeface="Arial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sz="3000" b="1" dirty="0" smtClean="0">
                <a:latin typeface="Arial"/>
                <a:ea typeface="Calibri"/>
                <a:cs typeface="Times New Roman"/>
              </a:rPr>
              <a:t>Dos polígonos, o que não apresenta nenhum lado paralelo é o</a:t>
            </a:r>
            <a:endParaRPr lang="pt-BR" sz="3000" b="1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sz="3000" dirty="0" smtClean="0">
                <a:latin typeface="Arial"/>
                <a:ea typeface="Calibri"/>
                <a:cs typeface="Times New Roman"/>
              </a:rPr>
              <a:t>(A) retângulo;</a:t>
            </a:r>
            <a:endParaRPr lang="pt-BR" sz="3000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sz="3000" dirty="0" smtClean="0">
                <a:latin typeface="Arial"/>
                <a:ea typeface="Calibri"/>
                <a:cs typeface="Times New Roman"/>
              </a:rPr>
              <a:t>(B) triângulo;</a:t>
            </a:r>
            <a:endParaRPr lang="pt-BR" sz="3000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sz="3000" dirty="0" smtClean="0">
                <a:latin typeface="Arial"/>
                <a:ea typeface="Calibri"/>
                <a:cs typeface="Times New Roman"/>
              </a:rPr>
              <a:t>(C) trapézio;</a:t>
            </a:r>
            <a:endParaRPr lang="pt-BR" sz="3000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sz="3000" dirty="0" smtClean="0">
                <a:latin typeface="Arial"/>
                <a:ea typeface="Calibri"/>
                <a:cs typeface="Times New Roman"/>
              </a:rPr>
              <a:t>(D) hexágono.</a:t>
            </a:r>
            <a:endParaRPr lang="pt-BR" sz="3000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817"/>
          <a:stretch>
            <a:fillRect/>
          </a:stretch>
        </p:blipFill>
        <p:spPr bwMode="auto">
          <a:xfrm>
            <a:off x="1424608" y="1844824"/>
            <a:ext cx="8028986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0200" y="116632"/>
            <a:ext cx="9410700" cy="8382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b="1" dirty="0" smtClean="0"/>
              <a:t>Questão 02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0200" y="1196752"/>
            <a:ext cx="9231312" cy="5661247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Observe os polígonos.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pt-BR" sz="2800" dirty="0" smtClean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pt-BR" sz="2800" dirty="0" smtClean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t-BR" sz="2600" dirty="0" smtClean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t-BR" sz="2600" dirty="0" smtClean="0">
              <a:latin typeface="Arial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pt-BR" sz="2800" b="1" dirty="0" smtClean="0">
              <a:latin typeface="Arial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sz="3000" b="1" dirty="0" smtClean="0">
                <a:latin typeface="Arial"/>
                <a:ea typeface="Calibri"/>
                <a:cs typeface="Times New Roman"/>
              </a:rPr>
              <a:t>Dos polígonos, o que não apresenta nenhum lado paralelo é o</a:t>
            </a:r>
            <a:endParaRPr lang="pt-BR" sz="3000" b="1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sz="3000" dirty="0" smtClean="0">
                <a:latin typeface="Arial"/>
                <a:ea typeface="Calibri"/>
                <a:cs typeface="Times New Roman"/>
              </a:rPr>
              <a:t>(A) retângulo;</a:t>
            </a:r>
            <a:endParaRPr lang="pt-BR" sz="3000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sz="3000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(B) triângulo;</a:t>
            </a:r>
            <a:endParaRPr lang="pt-BR" sz="3000" dirty="0" smtClean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sz="3000" dirty="0" smtClean="0">
                <a:latin typeface="Arial"/>
                <a:ea typeface="Calibri"/>
                <a:cs typeface="Times New Roman"/>
              </a:rPr>
              <a:t>(C) trapézio;</a:t>
            </a:r>
            <a:endParaRPr lang="pt-BR" sz="3000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sz="3000" dirty="0" smtClean="0">
                <a:latin typeface="Arial"/>
                <a:ea typeface="Calibri"/>
                <a:cs typeface="Times New Roman"/>
              </a:rPr>
              <a:t>(D) hexágono.</a:t>
            </a:r>
            <a:endParaRPr lang="pt-BR" sz="3000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817"/>
          <a:stretch>
            <a:fillRect/>
          </a:stretch>
        </p:blipFill>
        <p:spPr bwMode="auto">
          <a:xfrm>
            <a:off x="1424608" y="1844824"/>
            <a:ext cx="8028986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0200" y="116632"/>
            <a:ext cx="9410700" cy="8382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b="1" dirty="0" smtClean="0"/>
              <a:t>Questão 03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0200" y="1196753"/>
            <a:ext cx="9410700" cy="5661248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Observe a figura em destaque na malha quadriculada a seguir.</a:t>
            </a:r>
          </a:p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4210050" indent="1588" algn="just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O perímetro dessa figura é igual a</a:t>
            </a:r>
          </a:p>
          <a:p>
            <a:pPr marL="4570413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(A) 90 cm</a:t>
            </a:r>
          </a:p>
          <a:p>
            <a:pPr marL="4570413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(B) 38 cm.</a:t>
            </a:r>
          </a:p>
          <a:p>
            <a:pPr marL="4570413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(C) 30 cm.</a:t>
            </a:r>
          </a:p>
          <a:p>
            <a:pPr marL="4570413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(D) 24 cm.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pt-BR" sz="2800" dirty="0" smtClean="0">
              <a:latin typeface="Calibri"/>
              <a:ea typeface="Calibri"/>
              <a:cs typeface="Times New Roman"/>
            </a:endParaRPr>
          </a:p>
          <a:p>
            <a:pPr>
              <a:buNone/>
            </a:pP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72" y="2564904"/>
            <a:ext cx="417646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0200" y="116632"/>
            <a:ext cx="9410700" cy="8382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b="1" dirty="0" smtClean="0"/>
              <a:t>Questão 03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0200" y="1196753"/>
            <a:ext cx="9410700" cy="5661248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Observe a figura em destaque na malha quadriculada a seguir.</a:t>
            </a:r>
          </a:p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4210050" indent="1588" algn="just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O perímetro dessa figura é igual a</a:t>
            </a:r>
          </a:p>
          <a:p>
            <a:pPr marL="4570413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(A) 90 cm</a:t>
            </a:r>
          </a:p>
          <a:p>
            <a:pPr marL="4570413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(B) 38 cm.</a:t>
            </a:r>
          </a:p>
          <a:p>
            <a:pPr marL="4570413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(C) 30 cm.</a:t>
            </a:r>
          </a:p>
          <a:p>
            <a:pPr marL="4570413">
              <a:buNone/>
            </a:pP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(D) 24 cm.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pt-BR" sz="2800" dirty="0" smtClean="0">
              <a:latin typeface="Calibri"/>
              <a:ea typeface="Calibri"/>
              <a:cs typeface="Times New Roman"/>
            </a:endParaRPr>
          </a:p>
          <a:p>
            <a:pPr>
              <a:buNone/>
            </a:pP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72" y="2564904"/>
            <a:ext cx="417646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480" y="116632"/>
            <a:ext cx="9410700" cy="8382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b="1" dirty="0" smtClean="0"/>
              <a:t>Questão 04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0200" y="1296144"/>
            <a:ext cx="9410700" cy="5661248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Observe a letra desenhada na malha quadriculada.</a:t>
            </a:r>
          </a:p>
          <a:p>
            <a:pPr marL="3582988" indent="0" algn="just"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marL="3313113" indent="0" algn="just">
              <a:buNone/>
            </a:pPr>
            <a:r>
              <a:rPr lang="pt-BR" sz="3000" b="1" dirty="0" smtClean="0">
                <a:latin typeface="Arial" pitchFamily="34" charset="0"/>
                <a:cs typeface="Arial" pitchFamily="34" charset="0"/>
              </a:rPr>
              <a:t>Cada quadradinho corresponde a 1cm² de área. A área </a:t>
            </a:r>
            <a:r>
              <a:rPr lang="pt-BR" sz="3000" b="1" dirty="0" err="1" smtClean="0">
                <a:latin typeface="Arial" pitchFamily="34" charset="0"/>
                <a:cs typeface="Arial" pitchFamily="34" charset="0"/>
              </a:rPr>
              <a:t>corres-pondente</a:t>
            </a:r>
            <a:r>
              <a:rPr lang="pt-BR" sz="3000" b="1" dirty="0" smtClean="0">
                <a:latin typeface="Arial" pitchFamily="34" charset="0"/>
                <a:cs typeface="Arial" pitchFamily="34" charset="0"/>
              </a:rPr>
              <a:t> a letra desenhada na malha quadriculada é igual a</a:t>
            </a:r>
          </a:p>
          <a:p>
            <a:pPr marL="3313113" indent="0">
              <a:buNone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(A) 9 cm²</a:t>
            </a:r>
          </a:p>
          <a:p>
            <a:pPr marL="3313113" indent="0">
              <a:buNone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(B) 13 cm²</a:t>
            </a:r>
          </a:p>
          <a:p>
            <a:pPr marL="3313113" indent="0">
              <a:buNone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(C) 28 cm²</a:t>
            </a:r>
          </a:p>
          <a:p>
            <a:pPr marL="3313113" indent="0">
              <a:buNone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(D) 32 cm²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1916832"/>
            <a:ext cx="302433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480" y="116632"/>
            <a:ext cx="9410700" cy="8382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b="1" dirty="0" smtClean="0"/>
              <a:t>Questão 04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0200" y="1296144"/>
            <a:ext cx="9410700" cy="5661248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Observe a letra desenhada na malha quadriculada.</a:t>
            </a:r>
          </a:p>
          <a:p>
            <a:pPr marL="3582988" indent="0" algn="just"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marL="3313113" indent="0" algn="just">
              <a:buNone/>
            </a:pPr>
            <a:r>
              <a:rPr lang="pt-BR" sz="3000" b="1" dirty="0" smtClean="0">
                <a:latin typeface="Arial" pitchFamily="34" charset="0"/>
                <a:cs typeface="Arial" pitchFamily="34" charset="0"/>
              </a:rPr>
              <a:t>Cada quadradinho corresponde a 1cm² de área. A área </a:t>
            </a:r>
            <a:r>
              <a:rPr lang="pt-BR" sz="3000" b="1" dirty="0" err="1" smtClean="0">
                <a:latin typeface="Arial" pitchFamily="34" charset="0"/>
                <a:cs typeface="Arial" pitchFamily="34" charset="0"/>
              </a:rPr>
              <a:t>corres-pondente</a:t>
            </a:r>
            <a:r>
              <a:rPr lang="pt-BR" sz="3000" b="1" dirty="0" smtClean="0">
                <a:latin typeface="Arial" pitchFamily="34" charset="0"/>
                <a:cs typeface="Arial" pitchFamily="34" charset="0"/>
              </a:rPr>
              <a:t> a letra desenhada na malha quadriculada é igual a</a:t>
            </a:r>
          </a:p>
          <a:p>
            <a:pPr marL="3313113" indent="0">
              <a:buNone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(A) 9 cm²</a:t>
            </a:r>
          </a:p>
          <a:p>
            <a:pPr marL="3313113" indent="0">
              <a:buNone/>
            </a:pPr>
            <a:r>
              <a:rPr lang="pt-BR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(B) 13 cm²</a:t>
            </a:r>
          </a:p>
          <a:p>
            <a:pPr marL="3313113" indent="0">
              <a:buNone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(C) 28 cm²</a:t>
            </a:r>
          </a:p>
          <a:p>
            <a:pPr marL="3313113" indent="0">
              <a:buNone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(D) 32 cm²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1916832"/>
            <a:ext cx="302433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ersonalizada 7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155</TotalTime>
  <Words>1349</Words>
  <Application>Microsoft Office PowerPoint</Application>
  <PresentationFormat>Papel A4 (210 x 297 mm)</PresentationFormat>
  <Paragraphs>258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Viagem</vt:lpstr>
      <vt:lpstr>GINCANA – DESCRITORES </vt:lpstr>
      <vt:lpstr>Questão 01</vt:lpstr>
      <vt:lpstr>Questão 01</vt:lpstr>
      <vt:lpstr>Questão 02</vt:lpstr>
      <vt:lpstr>Questão 02</vt:lpstr>
      <vt:lpstr>Questão 03</vt:lpstr>
      <vt:lpstr>Questão 03</vt:lpstr>
      <vt:lpstr>Questão 04</vt:lpstr>
      <vt:lpstr>Questão 04</vt:lpstr>
      <vt:lpstr>Questão 05</vt:lpstr>
      <vt:lpstr>Questão 05</vt:lpstr>
      <vt:lpstr>Questão 06</vt:lpstr>
      <vt:lpstr>Questão 06</vt:lpstr>
      <vt:lpstr>Questão 07</vt:lpstr>
      <vt:lpstr>Questão 07</vt:lpstr>
      <vt:lpstr>Questão 08</vt:lpstr>
      <vt:lpstr>Questão 08</vt:lpstr>
      <vt:lpstr>Questão 09</vt:lpstr>
      <vt:lpstr>Questão 09</vt:lpstr>
      <vt:lpstr>Questão 10</vt:lpstr>
      <vt:lpstr>Questão 10</vt:lpstr>
      <vt:lpstr>Questão 11</vt:lpstr>
      <vt:lpstr>Questão 11</vt:lpstr>
      <vt:lpstr>Questão 12</vt:lpstr>
      <vt:lpstr>Questão 12</vt:lpstr>
      <vt:lpstr>Questão 13</vt:lpstr>
      <vt:lpstr>Questão 13</vt:lpstr>
      <vt:lpstr>Questão 14</vt:lpstr>
      <vt:lpstr>Questão 14</vt:lpstr>
      <vt:lpstr>Questão 15</vt:lpstr>
      <vt:lpstr>Questão 15</vt:lpstr>
      <vt:lpstr>Questão 16</vt:lpstr>
      <vt:lpstr>Questão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Usuário do Windows</dc:creator>
  <cp:lastModifiedBy>Utilizador</cp:lastModifiedBy>
  <cp:revision>22</cp:revision>
  <dcterms:created xsi:type="dcterms:W3CDTF">2021-08-17T18:20:55Z</dcterms:created>
  <dcterms:modified xsi:type="dcterms:W3CDTF">2021-09-21T20:00:56Z</dcterms:modified>
</cp:coreProperties>
</file>