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8" r:id="rId26"/>
    <p:sldId id="281" r:id="rId27"/>
    <p:sldId id="282" r:id="rId28"/>
    <p:sldId id="299" r:id="rId29"/>
    <p:sldId id="284" r:id="rId30"/>
    <p:sldId id="285" r:id="rId31"/>
    <p:sldId id="300" r:id="rId32"/>
    <p:sldId id="287" r:id="rId33"/>
    <p:sldId id="288" r:id="rId34"/>
    <p:sldId id="301" r:id="rId35"/>
    <p:sldId id="290" r:id="rId36"/>
    <p:sldId id="291" r:id="rId37"/>
    <p:sldId id="302" r:id="rId38"/>
    <p:sldId id="293" r:id="rId39"/>
    <p:sldId id="294" r:id="rId40"/>
    <p:sldId id="303" r:id="rId41"/>
    <p:sldId id="296" r:id="rId42"/>
    <p:sldId id="297" r:id="rId43"/>
  </p:sldIdLst>
  <p:sldSz cx="9906000" cy="6858000" type="A4"/>
  <p:notesSz cx="6858000" cy="9144000"/>
  <p:embeddedFontLst>
    <p:embeddedFont>
      <p:font typeface="Tahoma" pitchFamily="3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gMRkvjeooE5jJT/ayoN4W1ZpaA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452" y="-3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6302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b0f2554a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geb0f2554a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0f2554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b0f2554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b0f2554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4" name="Google Shape;354;geb0f2554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0" name="Google Shape;36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0" name="Google Shape;36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4" name="Google Shape;37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6" name="Google Shape;38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b0f2554a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eb0f2554a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b0f2554a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eb0f2554a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42"/>
          <p:cNvCxnSpPr/>
          <p:nvPr/>
        </p:nvCxnSpPr>
        <p:spPr>
          <a:xfrm>
            <a:off x="557212" y="5349903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3D3D3D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8915400" y="6473952"/>
            <a:ext cx="822198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1"/>
          <p:cNvSpPr txBox="1"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1"/>
          </p:nvPr>
        </p:nvSpPr>
        <p:spPr>
          <a:xfrm rot="5400000">
            <a:off x="2772569" y="-888205"/>
            <a:ext cx="4525963" cy="9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2"/>
          <p:cNvSpPr txBox="1">
            <a:spLocks noGrp="1"/>
          </p:cNvSpPr>
          <p:nvPr>
            <p:ph type="title"/>
          </p:nvPr>
        </p:nvSpPr>
        <p:spPr>
          <a:xfrm rot="5400000">
            <a:off x="5494338" y="2484440"/>
            <a:ext cx="5851525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body" idx="1"/>
          </p:nvPr>
        </p:nvSpPr>
        <p:spPr>
          <a:xfrm rot="5400000">
            <a:off x="954087" y="90489"/>
            <a:ext cx="5851525" cy="67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2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2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3879850" y="76201"/>
            <a:ext cx="31369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8915400" y="6473952"/>
            <a:ext cx="822198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44"/>
          <p:cNvCxnSpPr/>
          <p:nvPr/>
        </p:nvCxnSpPr>
        <p:spPr>
          <a:xfrm>
            <a:off x="557212" y="3444903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4"/>
          <p:cNvSpPr txBox="1"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C2D6DB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 txBox="1"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1"/>
          </p:nvPr>
        </p:nvSpPr>
        <p:spPr>
          <a:xfrm>
            <a:off x="330200" y="1600200"/>
            <a:ext cx="454025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body" idx="2"/>
          </p:nvPr>
        </p:nvSpPr>
        <p:spPr>
          <a:xfrm>
            <a:off x="5035550" y="1600200"/>
            <a:ext cx="470535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1pPr>
            <a:lvl2pPr marL="914400" lvl="1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4pPr>
            <a:lvl5pPr marL="2286000" lvl="4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 sz="18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20768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2"/>
          </p:nvPr>
        </p:nvSpPr>
        <p:spPr>
          <a:xfrm>
            <a:off x="5032111" y="666750"/>
            <a:ext cx="464992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20768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3"/>
          </p:nvPr>
        </p:nvSpPr>
        <p:spPr>
          <a:xfrm>
            <a:off x="304898" y="1316038"/>
            <a:ext cx="4648102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marL="228600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body" idx="4"/>
          </p:nvPr>
        </p:nvSpPr>
        <p:spPr>
          <a:xfrm>
            <a:off x="5036124" y="1316038"/>
            <a:ext cx="4645914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 sz="1800"/>
            </a:lvl3pPr>
            <a:lvl4pPr marL="182880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Char char="?"/>
              <a:defRPr sz="1600"/>
            </a:lvl4pPr>
            <a:lvl5pPr marL="228600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Char char="?"/>
              <a:defRPr sz="16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sldNum" idx="12"/>
          </p:nvPr>
        </p:nvSpPr>
        <p:spPr>
          <a:xfrm>
            <a:off x="8915400" y="6477000"/>
            <a:ext cx="8255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cxnSp>
        <p:nvCxnSpPr>
          <p:cNvPr id="50" name="Google Shape;50;p46"/>
          <p:cNvCxnSpPr/>
          <p:nvPr/>
        </p:nvCxnSpPr>
        <p:spPr>
          <a:xfrm>
            <a:off x="557212" y="6019801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7"/>
          <p:cNvSpPr txBox="1"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49"/>
          <p:cNvCxnSpPr/>
          <p:nvPr/>
        </p:nvCxnSpPr>
        <p:spPr>
          <a:xfrm>
            <a:off x="557212" y="5849118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49"/>
          <p:cNvSpPr txBox="1"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body" idx="1"/>
          </p:nvPr>
        </p:nvSpPr>
        <p:spPr>
          <a:xfrm>
            <a:off x="495300" y="609600"/>
            <a:ext cx="3259006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body" idx="2"/>
          </p:nvPr>
        </p:nvSpPr>
        <p:spPr>
          <a:xfrm>
            <a:off x="3872971" y="609600"/>
            <a:ext cx="5785379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Char char="?"/>
              <a:defRPr sz="3200"/>
            </a:lvl1pPr>
            <a:lvl2pPr marL="914400" lvl="1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?"/>
              <a:defRPr sz="2800"/>
            </a:lvl2pPr>
            <a:lvl3pPr marL="1371600" lvl="2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?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2000"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>
            <a:spLocks noGrp="1"/>
          </p:cNvSpPr>
          <p:nvPr>
            <p:ph type="pic" idx="2"/>
          </p:nvPr>
        </p:nvSpPr>
        <p:spPr>
          <a:xfrm>
            <a:off x="3797300" y="616634"/>
            <a:ext cx="54483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</p:sp>
      <p:sp>
        <p:nvSpPr>
          <p:cNvPr id="70" name="Google Shape;70;p50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1"/>
          </p:nvPr>
        </p:nvSpPr>
        <p:spPr>
          <a:xfrm>
            <a:off x="412750" y="5533218"/>
            <a:ext cx="63563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Char char="?"/>
              <a:defRPr sz="1200"/>
            </a:lvl2pPr>
            <a:lvl3pPr marL="1371600" lvl="2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?"/>
              <a:defRPr sz="1000"/>
            </a:lvl3pPr>
            <a:lvl4pPr marL="1828800" lvl="3" indent="-268605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marL="2286000" lvl="4" indent="-262889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Char char="?"/>
              <a:defRPr sz="900"/>
            </a:lvl5pPr>
            <a:lvl6pPr marL="2743200" lvl="5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7pPr>
            <a:lvl8pPr marL="3657600" lvl="7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41"/>
          <p:cNvCxnSpPr/>
          <p:nvPr/>
        </p:nvCxnSpPr>
        <p:spPr>
          <a:xfrm>
            <a:off x="557212" y="1050899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8194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dt" idx="10"/>
          </p:nvPr>
        </p:nvSpPr>
        <p:spPr>
          <a:xfrm>
            <a:off x="7016750" y="76201"/>
            <a:ext cx="272415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" name="Google Shape;9;p41"/>
          <p:cNvSpPr txBox="1">
            <a:spLocks noGrp="1"/>
          </p:cNvSpPr>
          <p:nvPr>
            <p:ph type="ftr" idx="11"/>
          </p:nvPr>
        </p:nvSpPr>
        <p:spPr>
          <a:xfrm>
            <a:off x="3384550" y="76201"/>
            <a:ext cx="36322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Google Shape;10;p41"/>
          <p:cNvSpPr txBox="1">
            <a:spLocks noGrp="1"/>
          </p:cNvSpPr>
          <p:nvPr>
            <p:ph type="sldNum" idx="12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78EA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" name="Google Shape;12;p41"/>
          <p:cNvCxnSpPr/>
          <p:nvPr/>
        </p:nvCxnSpPr>
        <p:spPr>
          <a:xfrm>
            <a:off x="557212" y="1050899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41"/>
          <p:cNvCxnSpPr/>
          <p:nvPr/>
        </p:nvCxnSpPr>
        <p:spPr>
          <a:xfrm>
            <a:off x="557212" y="1057987"/>
            <a:ext cx="9348788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488504" y="476672"/>
            <a:ext cx="5616624" cy="2520280"/>
          </a:xfrm>
          <a:prstGeom prst="rect">
            <a:avLst/>
          </a:prstGeom>
          <a:solidFill>
            <a:srgbClr val="B8E4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pt-BR" sz="4400" b="1"/>
              <a:t>GINCANA – DESCRITORES </a:t>
            </a:r>
            <a:endParaRPr sz="4400" b="1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928664" y="3356992"/>
            <a:ext cx="727280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endParaRPr sz="2800"/>
          </a:p>
          <a:p>
            <a:pPr marL="0" lvl="0" indent="0" algn="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pt-BR" sz="2800" b="1"/>
              <a:t>Língua Portuguesa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pt-BR" sz="2800"/>
              <a:t>9.º ANO – Ensino Fundamental</a:t>
            </a:r>
            <a:endParaRPr sz="2800"/>
          </a:p>
        </p:txBody>
      </p:sp>
      <p:pic>
        <p:nvPicPr>
          <p:cNvPr id="93" name="Google Shape;93;p1" descr="F:\logomarca_sae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9886" y="72007"/>
            <a:ext cx="3704314" cy="296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F:\logo educaçã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4877" y="5589240"/>
            <a:ext cx="4461123" cy="126876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-15552" y="4005064"/>
            <a:ext cx="3744416" cy="288032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4</a:t>
            </a:r>
            <a:endParaRPr sz="3200" b="1"/>
          </a:p>
        </p:txBody>
      </p:sp>
      <p:sp>
        <p:nvSpPr>
          <p:cNvPr id="156" name="Google Shape;156;p12"/>
          <p:cNvSpPr txBox="1">
            <a:spLocks noGrp="1"/>
          </p:cNvSpPr>
          <p:nvPr>
            <p:ph type="body" idx="1"/>
          </p:nvPr>
        </p:nvSpPr>
        <p:spPr>
          <a:xfrm>
            <a:off x="200472" y="1465943"/>
            <a:ext cx="9540428" cy="520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785"/>
              <a:buNone/>
            </a:pPr>
            <a:r>
              <a:rPr lang="pt-BR" sz="3000" b="1" dirty="0"/>
              <a:t>A esse tipo de linguagem, denominamos de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endParaRPr sz="9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(A) formal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(B) informal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(C) técnica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(D) científica</a:t>
            </a:r>
            <a:r>
              <a:rPr lang="pt-BR" sz="3000" dirty="0" smtClean="0"/>
              <a:t>.</a:t>
            </a:r>
            <a:endParaRPr sz="2550" dirty="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 dirty="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 dirty="0"/>
          </a:p>
        </p:txBody>
      </p:sp>
      <p:pic>
        <p:nvPicPr>
          <p:cNvPr id="5" name="Picture 2" descr="Curso de Pedagogia UFPel » fazer-emoticons-para-mensagen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29">
            <a:off x="7337654" y="3415675"/>
            <a:ext cx="2040767" cy="20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4</a:t>
            </a:r>
            <a:endParaRPr sz="3200" b="1"/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200472" y="1393371"/>
            <a:ext cx="9540428" cy="527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785"/>
              <a:buNone/>
            </a:pPr>
            <a:r>
              <a:rPr lang="pt-BR" sz="3000" b="1" dirty="0"/>
              <a:t>A esse tipo de linguagem, denominamos de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endParaRPr sz="9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(A) formal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>
                <a:solidFill>
                  <a:srgbClr val="FF0000"/>
                </a:solidFill>
              </a:rPr>
              <a:t>(B) informal</a:t>
            </a:r>
            <a:r>
              <a:rPr lang="pt-BR" sz="3000" dirty="0" smtClean="0">
                <a:solidFill>
                  <a:srgbClr val="FF0000"/>
                </a:solidFill>
              </a:rPr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(C) técnica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(D) científica</a:t>
            </a:r>
            <a:r>
              <a:rPr lang="pt-BR" sz="3000" dirty="0" smtClean="0"/>
              <a:t>.</a:t>
            </a:r>
            <a:endParaRPr sz="2550" dirty="0"/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5572125"/>
            <a:ext cx="920552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5</a:t>
            </a:r>
            <a:endParaRPr sz="3200" b="1"/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18"/>
              </a:spcBef>
              <a:spcAft>
                <a:spcPts val="700"/>
              </a:spcAft>
              <a:buSzPct val="70000"/>
              <a:buNone/>
            </a:pPr>
            <a:r>
              <a:rPr lang="pt-BR" b="1" dirty="0" smtClean="0"/>
              <a:t>No </a:t>
            </a:r>
            <a:r>
              <a:rPr lang="pt-BR" b="1" dirty="0"/>
              <a:t>texto, é característica da linguagem informal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518"/>
              </a:spcBef>
              <a:spcAft>
                <a:spcPts val="700"/>
              </a:spcAft>
              <a:buSzPct val="70000"/>
              <a:buNone/>
            </a:pPr>
            <a:endParaRPr sz="900" dirty="0"/>
          </a:p>
          <a:p>
            <a:pPr marL="169863" lvl="0" indent="0" algn="l" rtl="0">
              <a:lnSpc>
                <a:spcPct val="100000"/>
              </a:lnSpc>
              <a:spcBef>
                <a:spcPts val="518"/>
              </a:spcBef>
              <a:spcAft>
                <a:spcPts val="700"/>
              </a:spcAft>
              <a:buSzPct val="70000"/>
              <a:buNone/>
            </a:pPr>
            <a:r>
              <a:rPr lang="pt-BR" dirty="0"/>
              <a:t>(A) a utilização do ponto de interrogação, no 1º quadrinho</a:t>
            </a:r>
            <a:r>
              <a:rPr lang="pt-BR" dirty="0" smtClean="0"/>
              <a:t>.</a:t>
            </a:r>
            <a:endParaRPr dirty="0"/>
          </a:p>
          <a:p>
            <a:pPr marL="169863" lvl="0" indent="0" algn="l" rtl="0">
              <a:lnSpc>
                <a:spcPct val="100000"/>
              </a:lnSpc>
              <a:spcBef>
                <a:spcPts val="518"/>
              </a:spcBef>
              <a:spcAft>
                <a:spcPts val="700"/>
              </a:spcAft>
              <a:buSzPct val="70000"/>
              <a:buNone/>
            </a:pPr>
            <a:r>
              <a:rPr lang="pt-BR" dirty="0"/>
              <a:t>(B) o emprego do advérbio hoje, no 1º quadrinho</a:t>
            </a:r>
            <a:r>
              <a:rPr lang="pt-BR" dirty="0" smtClean="0"/>
              <a:t>.</a:t>
            </a:r>
            <a:endParaRPr dirty="0"/>
          </a:p>
          <a:p>
            <a:pPr marL="169863" lvl="0" indent="0" algn="l" rtl="0">
              <a:lnSpc>
                <a:spcPct val="100000"/>
              </a:lnSpc>
              <a:spcBef>
                <a:spcPts val="518"/>
              </a:spcBef>
              <a:spcAft>
                <a:spcPts val="700"/>
              </a:spcAft>
              <a:buSzPct val="70000"/>
              <a:buNone/>
            </a:pPr>
            <a:r>
              <a:rPr lang="pt-BR" dirty="0"/>
              <a:t>(C) a utilização do ponto de exclamação, no 2º quadrinho</a:t>
            </a:r>
            <a:r>
              <a:rPr lang="pt-BR" dirty="0" smtClean="0"/>
              <a:t>.</a:t>
            </a:r>
            <a:endParaRPr dirty="0"/>
          </a:p>
          <a:p>
            <a:pPr marL="169863" lvl="0" indent="0" algn="l" rtl="0">
              <a:lnSpc>
                <a:spcPct val="100000"/>
              </a:lnSpc>
              <a:spcBef>
                <a:spcPts val="518"/>
              </a:spcBef>
              <a:spcAft>
                <a:spcPts val="700"/>
              </a:spcAft>
              <a:buSzPct val="70000"/>
              <a:buNone/>
            </a:pPr>
            <a:r>
              <a:rPr lang="pt-BR" dirty="0"/>
              <a:t>(D) a forma reduzida “</a:t>
            </a:r>
            <a:r>
              <a:rPr lang="pt-BR" dirty="0" err="1"/>
              <a:t>bora</a:t>
            </a:r>
            <a:r>
              <a:rPr lang="pt-BR" dirty="0"/>
              <a:t> ” presente 1º quadrinho</a:t>
            </a:r>
            <a:r>
              <a:rPr lang="pt-BR" dirty="0" smtClean="0"/>
              <a:t>.</a:t>
            </a:r>
            <a:endParaRPr sz="2550" dirty="0"/>
          </a:p>
        </p:txBody>
      </p:sp>
      <p:pic>
        <p:nvPicPr>
          <p:cNvPr id="171" name="Google Shape;17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585799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5</a:t>
            </a:r>
            <a:endParaRPr sz="3200" b="1"/>
          </a:p>
        </p:txBody>
      </p:sp>
      <p:sp>
        <p:nvSpPr>
          <p:cNvPr id="177" name="Google Shape;177;p15"/>
          <p:cNvSpPr txBox="1">
            <a:spLocks noGrp="1"/>
          </p:cNvSpPr>
          <p:nvPr>
            <p:ph type="body" idx="1"/>
          </p:nvPr>
        </p:nvSpPr>
        <p:spPr>
          <a:xfrm>
            <a:off x="200472" y="1335314"/>
            <a:ext cx="9540428" cy="533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SzPct val="70000"/>
              <a:buNone/>
            </a:pPr>
            <a:r>
              <a:rPr lang="pt-BR" sz="3000" b="1" dirty="0" smtClean="0"/>
              <a:t>No </a:t>
            </a:r>
            <a:r>
              <a:rPr lang="pt-BR" sz="3000" b="1" dirty="0"/>
              <a:t>texto, é característica da linguagem informal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SzPct val="70000"/>
              <a:buNone/>
            </a:pPr>
            <a:endParaRPr sz="900" dirty="0"/>
          </a:p>
          <a:p>
            <a:pPr marL="87313" lvl="0" indent="20638" algn="l" rtl="0">
              <a:lnSpc>
                <a:spcPct val="100000"/>
              </a:lnSpc>
              <a:spcBef>
                <a:spcPts val="518"/>
              </a:spcBef>
              <a:spcAft>
                <a:spcPts val="700"/>
              </a:spcAft>
              <a:buSzPct val="70000"/>
              <a:buNone/>
            </a:pPr>
            <a:r>
              <a:rPr lang="pt-BR" sz="3000" dirty="0"/>
              <a:t>(A) a utilização do ponto de interrogação, no 1º quadrinho</a:t>
            </a:r>
            <a:r>
              <a:rPr lang="pt-BR" sz="3000" dirty="0" smtClean="0"/>
              <a:t>.</a:t>
            </a:r>
            <a:endParaRPr sz="3000" dirty="0"/>
          </a:p>
          <a:p>
            <a:pPr marL="87313" lvl="0" indent="20638" algn="l" rtl="0">
              <a:lnSpc>
                <a:spcPct val="100000"/>
              </a:lnSpc>
              <a:spcBef>
                <a:spcPts val="518"/>
              </a:spcBef>
              <a:spcAft>
                <a:spcPts val="700"/>
              </a:spcAft>
              <a:buSzPct val="70000"/>
              <a:buNone/>
            </a:pPr>
            <a:r>
              <a:rPr lang="pt-BR" sz="3000" dirty="0"/>
              <a:t>(B) o emprego do advérbio hoje, no 1º quadrinho</a:t>
            </a:r>
            <a:r>
              <a:rPr lang="pt-BR" sz="3000" dirty="0" smtClean="0"/>
              <a:t>.</a:t>
            </a:r>
            <a:endParaRPr sz="3000" dirty="0"/>
          </a:p>
          <a:p>
            <a:pPr marL="87313" lvl="0" indent="20638" algn="l" rtl="0">
              <a:lnSpc>
                <a:spcPct val="100000"/>
              </a:lnSpc>
              <a:spcBef>
                <a:spcPts val="518"/>
              </a:spcBef>
              <a:spcAft>
                <a:spcPts val="700"/>
              </a:spcAft>
              <a:buSzPct val="70000"/>
              <a:buNone/>
            </a:pPr>
            <a:r>
              <a:rPr lang="pt-BR" sz="3000" dirty="0"/>
              <a:t>(C) a utilização do ponto de exclamação, no 2º quadrinho</a:t>
            </a:r>
            <a:r>
              <a:rPr lang="pt-BR" sz="3000" dirty="0" smtClean="0"/>
              <a:t>.</a:t>
            </a:r>
            <a:endParaRPr sz="3000" dirty="0"/>
          </a:p>
          <a:p>
            <a:pPr marL="87313" lvl="0" indent="20638" algn="l" rtl="0">
              <a:lnSpc>
                <a:spcPct val="100000"/>
              </a:lnSpc>
              <a:spcBef>
                <a:spcPts val="518"/>
              </a:spcBef>
              <a:spcAft>
                <a:spcPts val="700"/>
              </a:spcAft>
              <a:buSzPct val="70000"/>
              <a:buNone/>
            </a:pPr>
            <a:r>
              <a:rPr lang="pt-BR" sz="3000" dirty="0">
                <a:solidFill>
                  <a:srgbClr val="FF0000"/>
                </a:solidFill>
              </a:rPr>
              <a:t>(D) a forma reduzida “</a:t>
            </a:r>
            <a:r>
              <a:rPr lang="pt-BR" sz="3000" dirty="0" err="1">
                <a:solidFill>
                  <a:srgbClr val="FF0000"/>
                </a:solidFill>
              </a:rPr>
              <a:t>bora</a:t>
            </a:r>
            <a:r>
              <a:rPr lang="pt-BR" sz="3000" dirty="0">
                <a:solidFill>
                  <a:srgbClr val="FF0000"/>
                </a:solidFill>
              </a:rPr>
              <a:t> ” presente 1º quadrinho</a:t>
            </a:r>
            <a:r>
              <a:rPr lang="pt-BR" sz="3000" dirty="0" smtClean="0">
                <a:solidFill>
                  <a:srgbClr val="FF0000"/>
                </a:solidFill>
              </a:rPr>
              <a:t>.</a:t>
            </a:r>
            <a:endParaRPr sz="3000" dirty="0"/>
          </a:p>
        </p:txBody>
      </p:sp>
      <p:pic>
        <p:nvPicPr>
          <p:cNvPr id="178" name="Google Shape;17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5572125"/>
            <a:ext cx="920552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7106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 dirty="0"/>
              <a:t>ÕES </a:t>
            </a: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 06 </a:t>
            </a:r>
            <a:r>
              <a:rPr lang="pt-BR" sz="3200" b="1" dirty="0"/>
              <a:t>a</a:t>
            </a: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 0</a:t>
            </a:r>
            <a:r>
              <a:rPr lang="pt-BR" sz="3200" b="1" dirty="0"/>
              <a:t>8</a:t>
            </a:r>
            <a:endParaRPr sz="3200" b="1" dirty="0"/>
          </a:p>
        </p:txBody>
      </p:sp>
      <p:sp>
        <p:nvSpPr>
          <p:cNvPr id="184" name="Google Shape;184;p2"/>
          <p:cNvSpPr txBox="1">
            <a:spLocks noGrp="1"/>
          </p:cNvSpPr>
          <p:nvPr>
            <p:ph type="body" idx="1"/>
          </p:nvPr>
        </p:nvSpPr>
        <p:spPr>
          <a:xfrm>
            <a:off x="200472" y="764704"/>
            <a:ext cx="9540428" cy="609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287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endParaRPr sz="5000" b="1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70000"/>
              <a:buNone/>
            </a:pPr>
            <a:r>
              <a:rPr lang="pt-BR" sz="9600" b="1" dirty="0" smtClean="0"/>
              <a:t>      A </a:t>
            </a:r>
            <a:r>
              <a:rPr lang="pt-BR" sz="9600" b="1" dirty="0"/>
              <a:t>aliança </a:t>
            </a:r>
            <a:endParaRPr sz="9600" dirty="0"/>
          </a:p>
          <a:p>
            <a:pPr marL="0" lvl="0" indent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ct val="70000"/>
              <a:buNone/>
            </a:pPr>
            <a:r>
              <a:rPr lang="pt-BR" sz="6400" dirty="0">
                <a:solidFill>
                  <a:schemeClr val="tx1"/>
                </a:solidFill>
              </a:rPr>
              <a:t>Luís Fernando Veríssimo</a:t>
            </a:r>
            <a:endParaRPr sz="6400" dirty="0">
              <a:solidFill>
                <a:schemeClr val="tx1"/>
              </a:solidFill>
            </a:endParaRPr>
          </a:p>
          <a:p>
            <a:pPr marL="342900" lvl="0" indent="-314585" algn="just" rtl="0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SzPct val="70000"/>
              <a:buNone/>
            </a:pPr>
            <a:endParaRPr sz="800" dirty="0"/>
          </a:p>
          <a:p>
            <a:pPr marL="0" lvl="0" indent="0" algn="just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70000"/>
              <a:buNone/>
            </a:pP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8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Ele estava voltando para casa como fazia, com fidelidade rotineira, todos os dias à mesma hora ...Furou-lhe um pneu. … Conseguiu fazer o macaco funcionar, ergueu o carro, trocou o pneu e já estava fechando o porta-malas quando a sua aliança escorregou pelo dedo sujo de óleo e caiu no chão. (...) A aliança bateu na roda de um carro que passava e voou para um bueiro. (...) Começou a pensar no que diria para a mulher. Imaginou a cena. (...)</a:t>
            </a:r>
            <a:endParaRPr sz="8000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70000"/>
              <a:buNone/>
            </a:pP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8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 ele contaria. Tudo, exatamente como acontecera. A mulher diria:</a:t>
            </a:r>
            <a:endParaRPr sz="8000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70000"/>
              <a:buNone/>
            </a:pP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lang="pt-BR" sz="8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— </a:t>
            </a: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Está me achando com cara de boba? De palhaça? Eu sei o que aconteceu com essa aliança. Você tirou do dedo para namorar. (...)</a:t>
            </a:r>
            <a:endParaRPr sz="8000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70000"/>
              <a:buNone/>
            </a:pP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pt-BR" sz="8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E </a:t>
            </a: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ela sairia de casa, com as crianças, sem querer ouvir explicações. (...) </a:t>
            </a:r>
            <a:endParaRPr sz="8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70000"/>
              <a:buNone/>
            </a:pP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pt-BR" sz="8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Ele </a:t>
            </a: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chegou em casa sem dizer nada. (...) E, finalmente a esposa perguntou:</a:t>
            </a:r>
            <a:endParaRPr sz="8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70000"/>
              <a:buNone/>
            </a:pP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   </a:t>
            </a:r>
            <a:r>
              <a:rPr lang="pt-BR" sz="8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— </a:t>
            </a: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Que fim levou a sua aliança? </a:t>
            </a:r>
            <a:endParaRPr sz="8000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70000"/>
              <a:buNone/>
            </a:pP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pt-BR" sz="8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E </a:t>
            </a: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ele disse:</a:t>
            </a:r>
            <a:endParaRPr sz="8000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70000"/>
              <a:buNone/>
            </a:pP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lang="pt-BR" sz="8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— </a:t>
            </a: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Tirei para namorar. (...) Não tenho desculpas. Se você quiser encerrar nosso casamento agora, eu compreenderei.</a:t>
            </a:r>
            <a:endParaRPr sz="8000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70000"/>
              <a:buNone/>
            </a:pP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  <a:r>
              <a:rPr lang="pt-BR" sz="8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Ela </a:t>
            </a: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fez cara de choro. Depois correu para o quarto e bateu com a porta. Dez minutos depois reapareceu.(...)       </a:t>
            </a:r>
            <a:endParaRPr sz="8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70000"/>
              <a:buNone/>
            </a:pP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8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pt-BR" sz="8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— O mais importante é que você não mentiu pra mim</a:t>
            </a:r>
            <a:r>
              <a:rPr lang="pt-BR" sz="8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just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SzPct val="70000"/>
              <a:buNone/>
            </a:pPr>
            <a:endParaRPr sz="1400" dirty="0"/>
          </a:p>
          <a:p>
            <a:pPr marL="0" lvl="0" indent="0" algn="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ct val="70000"/>
              <a:buNone/>
            </a:pPr>
            <a:r>
              <a:rPr lang="pt-BR" sz="56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https://www.refletirpararefletir.com.br/4-cronicas-de-luis-fernando-verissimo (adaptado</a:t>
            </a:r>
            <a:r>
              <a:rPr lang="pt-BR" sz="5600" dirty="0">
                <a:solidFill>
                  <a:schemeClr val="dk1"/>
                </a:solidFill>
              </a:rPr>
              <a:t>).</a:t>
            </a:r>
            <a:endParaRPr sz="5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314585" algn="l" rtl="0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314585" algn="l" rtl="0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314585" algn="l" rtl="0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b0f2554a2_0_9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6</a:t>
            </a:r>
            <a:endParaRPr sz="3200" b="1"/>
          </a:p>
        </p:txBody>
      </p:sp>
      <p:sp>
        <p:nvSpPr>
          <p:cNvPr id="190" name="Google Shape;190;geb0f2554a2_0_9"/>
          <p:cNvSpPr txBox="1">
            <a:spLocks noGrp="1"/>
          </p:cNvSpPr>
          <p:nvPr>
            <p:ph type="body" idx="1"/>
          </p:nvPr>
        </p:nvSpPr>
        <p:spPr>
          <a:xfrm>
            <a:off x="200472" y="1436914"/>
            <a:ext cx="9974042" cy="542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r>
              <a:rPr lang="pt-BR" sz="3000" b="1" dirty="0"/>
              <a:t>O texto possui características, predominantemente, do gênero</a:t>
            </a:r>
            <a:endParaRPr sz="3000" b="1" dirty="0"/>
          </a:p>
          <a:p>
            <a:pPr marL="342900" lvl="0" indent="-227773" algn="l" rtl="0">
              <a:lnSpc>
                <a:spcPct val="100000"/>
              </a:lnSpc>
              <a:spcBef>
                <a:spcPts val="518"/>
              </a:spcBef>
              <a:spcAft>
                <a:spcPts val="1200"/>
              </a:spcAft>
              <a:buSzPct val="70000"/>
              <a:buNone/>
            </a:pPr>
            <a:endParaRPr sz="1200" dirty="0"/>
          </a:p>
          <a:p>
            <a:pPr marL="342900" lvl="0" indent="-333565" algn="l" rtl="0">
              <a:lnSpc>
                <a:spcPct val="100000"/>
              </a:lnSpc>
              <a:spcBef>
                <a:spcPts val="518"/>
              </a:spcBef>
              <a:spcAft>
                <a:spcPts val="1200"/>
              </a:spcAft>
              <a:buSzPct val="70000"/>
              <a:buNone/>
            </a:pPr>
            <a:r>
              <a:rPr lang="pt-BR" sz="3000" dirty="0"/>
              <a:t>(A) conto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33565" algn="l" rtl="0">
              <a:lnSpc>
                <a:spcPct val="100000"/>
              </a:lnSpc>
              <a:spcBef>
                <a:spcPts val="518"/>
              </a:spcBef>
              <a:spcAft>
                <a:spcPts val="1200"/>
              </a:spcAft>
              <a:buSzPct val="70000"/>
              <a:buNone/>
            </a:pPr>
            <a:r>
              <a:rPr lang="pt-BR" sz="3000" dirty="0"/>
              <a:t>(B) crônica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33565" algn="l" rtl="0">
              <a:lnSpc>
                <a:spcPct val="100000"/>
              </a:lnSpc>
              <a:spcBef>
                <a:spcPts val="518"/>
              </a:spcBef>
              <a:spcAft>
                <a:spcPts val="1200"/>
              </a:spcAft>
              <a:buSzPct val="70000"/>
              <a:buNone/>
            </a:pPr>
            <a:r>
              <a:rPr lang="pt-BR" sz="3000" dirty="0"/>
              <a:t>(C) </a:t>
            </a:r>
            <a:r>
              <a:rPr lang="pt-BR" sz="3000" dirty="0" smtClean="0"/>
              <a:t>autobiografia.</a:t>
            </a:r>
            <a:endParaRPr sz="3000" dirty="0"/>
          </a:p>
          <a:p>
            <a:pPr marL="342900" lvl="0" indent="-333565" algn="l" rtl="0">
              <a:lnSpc>
                <a:spcPct val="100000"/>
              </a:lnSpc>
              <a:spcBef>
                <a:spcPts val="518"/>
              </a:spcBef>
              <a:spcAft>
                <a:spcPts val="1200"/>
              </a:spcAft>
              <a:buSzPct val="70000"/>
              <a:buNone/>
            </a:pPr>
            <a:r>
              <a:rPr lang="pt-BR" sz="3000" dirty="0"/>
              <a:t>(D) memórias literárias. </a:t>
            </a:r>
            <a:endParaRPr sz="3000" dirty="0"/>
          </a:p>
        </p:txBody>
      </p:sp>
      <p:pic>
        <p:nvPicPr>
          <p:cNvPr id="5" name="Picture 2" descr="Ponto de interrogação vermelho: vetores de stock, imagens vetoriais,  desenhos gráficos | Depositphot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2780928"/>
            <a:ext cx="2504728" cy="30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>
            <a:spLocks noGrp="1"/>
          </p:cNvSpPr>
          <p:nvPr>
            <p:ph type="title"/>
          </p:nvPr>
        </p:nvSpPr>
        <p:spPr>
          <a:xfrm>
            <a:off x="200472" y="188640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6</a:t>
            </a:r>
            <a:endParaRPr sz="3200" b="1"/>
          </a:p>
        </p:txBody>
      </p:sp>
      <p:sp>
        <p:nvSpPr>
          <p:cNvPr id="197" name="Google Shape;197;p4"/>
          <p:cNvSpPr txBox="1">
            <a:spLocks noGrp="1"/>
          </p:cNvSpPr>
          <p:nvPr>
            <p:ph type="body" idx="1"/>
          </p:nvPr>
        </p:nvSpPr>
        <p:spPr>
          <a:xfrm>
            <a:off x="200472" y="1524000"/>
            <a:ext cx="9705528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r>
              <a:rPr lang="pt-BR" sz="3000" b="1" dirty="0"/>
              <a:t>O texto possui características, predominantemente, do gênero</a:t>
            </a:r>
            <a:endParaRPr sz="3000" b="1" dirty="0"/>
          </a:p>
          <a:p>
            <a:pPr marL="342900" lvl="0" indent="-227773" algn="l" rtl="0">
              <a:lnSpc>
                <a:spcPct val="100000"/>
              </a:lnSpc>
              <a:spcBef>
                <a:spcPts val="518"/>
              </a:spcBef>
              <a:spcAft>
                <a:spcPts val="1200"/>
              </a:spcAft>
              <a:buSzPct val="70000"/>
              <a:buNone/>
            </a:pPr>
            <a:endParaRPr sz="1000" dirty="0"/>
          </a:p>
          <a:p>
            <a:pPr marL="342900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1200"/>
              </a:spcAft>
              <a:buSzPct val="70000"/>
              <a:buNone/>
            </a:pPr>
            <a:r>
              <a:rPr lang="pt-BR" sz="3000" dirty="0"/>
              <a:t>(A) conto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1200"/>
              </a:spcAft>
              <a:buSzPct val="70000"/>
              <a:buNone/>
            </a:pPr>
            <a:r>
              <a:rPr lang="pt-BR" sz="3000" dirty="0">
                <a:solidFill>
                  <a:srgbClr val="FF0000"/>
                </a:solidFill>
              </a:rPr>
              <a:t>(B) crônica</a:t>
            </a:r>
            <a:r>
              <a:rPr lang="pt-BR" sz="3000" dirty="0" smtClean="0">
                <a:solidFill>
                  <a:srgbClr val="FF0000"/>
                </a:solidFill>
              </a:rPr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1200"/>
              </a:spcAft>
              <a:buSzPct val="70000"/>
              <a:buNone/>
            </a:pPr>
            <a:r>
              <a:rPr lang="pt-BR" sz="3000" dirty="0"/>
              <a:t>(C) </a:t>
            </a:r>
            <a:r>
              <a:rPr lang="pt-BR" sz="3000" dirty="0" smtClean="0"/>
              <a:t>autobiografia.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1200"/>
              </a:spcAft>
              <a:buSzPct val="70000"/>
              <a:buNone/>
            </a:pPr>
            <a:r>
              <a:rPr lang="pt-BR" sz="3000" dirty="0"/>
              <a:t>(D) memórias literárias. </a:t>
            </a:r>
            <a:endParaRPr sz="3000" dirty="0"/>
          </a:p>
        </p:txBody>
      </p:sp>
      <p:pic>
        <p:nvPicPr>
          <p:cNvPr id="198" name="Google Shape;19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5572125"/>
            <a:ext cx="920552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7</a:t>
            </a:r>
            <a:endParaRPr sz="3200" b="1"/>
          </a:p>
        </p:txBody>
      </p:sp>
      <p:sp>
        <p:nvSpPr>
          <p:cNvPr id="204" name="Google Shape;204;p5"/>
          <p:cNvSpPr txBox="1">
            <a:spLocks noGrp="1"/>
          </p:cNvSpPr>
          <p:nvPr>
            <p:ph type="body" idx="1"/>
          </p:nvPr>
        </p:nvSpPr>
        <p:spPr>
          <a:xfrm>
            <a:off x="200472" y="1335314"/>
            <a:ext cx="9540428" cy="552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pt-BR" sz="3000" b="1" dirty="0">
                <a:latin typeface="Arial"/>
                <a:ea typeface="Arial"/>
                <a:cs typeface="Arial"/>
                <a:sym typeface="Arial"/>
              </a:rPr>
              <a:t>No texto, o que gera humor é  </a:t>
            </a:r>
            <a:endParaRPr lang="pt-BR" sz="1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1820"/>
              <a:buNone/>
            </a:pPr>
            <a:r>
              <a:rPr lang="pt-BR" sz="3000" dirty="0">
                <a:latin typeface="Arial"/>
                <a:ea typeface="Arial"/>
                <a:cs typeface="Arial"/>
                <a:sym typeface="Arial"/>
              </a:rPr>
              <a:t>(A) a perda da aliança enquanto trocava o pneu</a:t>
            </a:r>
            <a:r>
              <a:rPr lang="pt-BR" sz="30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1820"/>
              <a:buNone/>
            </a:pPr>
            <a:r>
              <a:rPr lang="pt-BR" sz="3000" dirty="0">
                <a:latin typeface="Arial"/>
                <a:ea typeface="Arial"/>
                <a:cs typeface="Arial"/>
                <a:sym typeface="Arial"/>
              </a:rPr>
              <a:t>(B) a escolha do tema que aborda fatos do cotidiano</a:t>
            </a:r>
            <a:r>
              <a:rPr lang="pt-BR" sz="30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1820"/>
              <a:buNone/>
            </a:pPr>
            <a:r>
              <a:rPr lang="pt-BR" sz="3000" dirty="0">
                <a:latin typeface="Arial"/>
                <a:ea typeface="Arial"/>
                <a:cs typeface="Arial"/>
                <a:sym typeface="Arial"/>
              </a:rPr>
              <a:t>(C) a fidelidade rotineira do marido que voltava sempre à mesma hora para casa</a:t>
            </a:r>
            <a:r>
              <a:rPr lang="pt-BR" sz="30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1820"/>
              <a:buNone/>
            </a:pPr>
            <a:r>
              <a:rPr lang="pt-BR" sz="3000" cap="none" dirty="0">
                <a:latin typeface="Arial"/>
                <a:ea typeface="Arial"/>
                <a:cs typeface="Arial"/>
                <a:sym typeface="Arial"/>
              </a:rPr>
              <a:t>(D)</a:t>
            </a:r>
            <a:r>
              <a:rPr lang="pt-BR" sz="3000" b="1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000" dirty="0" smtClean="0"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pt-BR" sz="3000" dirty="0">
                <a:latin typeface="Arial"/>
                <a:ea typeface="Arial"/>
                <a:cs typeface="Arial"/>
                <a:sym typeface="Arial"/>
              </a:rPr>
              <a:t>encaminhamento narrativo inesperado do marido que prefere relatar uma mentira para sua mulher</a:t>
            </a:r>
            <a:r>
              <a:rPr lang="pt-BR" sz="30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3000" dirty="0"/>
          </a:p>
        </p:txBody>
      </p:sp>
      <p:pic>
        <p:nvPicPr>
          <p:cNvPr id="5" name="Picture 2" descr="Emoji Whatsapp -10 Display De 15 Á 20cm | Mercado Liv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92" y="188685"/>
            <a:ext cx="1994976" cy="18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7</a:t>
            </a:r>
            <a:endParaRPr sz="3200" b="1"/>
          </a:p>
        </p:txBody>
      </p:sp>
      <p:sp>
        <p:nvSpPr>
          <p:cNvPr id="211" name="Google Shape;211;p6"/>
          <p:cNvSpPr txBox="1">
            <a:spLocks noGrp="1"/>
          </p:cNvSpPr>
          <p:nvPr>
            <p:ph type="body" idx="1"/>
          </p:nvPr>
        </p:nvSpPr>
        <p:spPr>
          <a:xfrm>
            <a:off x="200472" y="1306286"/>
            <a:ext cx="9540428" cy="536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pt-BR" sz="3000" b="1" dirty="0">
                <a:latin typeface="Arial"/>
                <a:ea typeface="Arial"/>
                <a:cs typeface="Arial"/>
                <a:sym typeface="Arial"/>
              </a:rPr>
              <a:t>No texto, o que gera humor é  </a:t>
            </a:r>
            <a:endParaRPr lang="pt-BR" sz="30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1820"/>
              <a:buNone/>
            </a:pPr>
            <a:r>
              <a:rPr lang="pt-BR" sz="3000" dirty="0">
                <a:latin typeface="Arial"/>
                <a:ea typeface="Arial"/>
                <a:cs typeface="Arial"/>
                <a:sym typeface="Arial"/>
              </a:rPr>
              <a:t>(A) a perda da aliança enquanto trocava o pneu</a:t>
            </a:r>
            <a:r>
              <a:rPr lang="pt-BR" sz="30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1820"/>
              <a:buNone/>
            </a:pPr>
            <a:r>
              <a:rPr lang="pt-BR" sz="3000" dirty="0">
                <a:latin typeface="Arial"/>
                <a:ea typeface="Arial"/>
                <a:cs typeface="Arial"/>
                <a:sym typeface="Arial"/>
              </a:rPr>
              <a:t>(B) a escolha do tema que aborda fatos do cotidiano</a:t>
            </a:r>
            <a:r>
              <a:rPr lang="pt-BR" sz="30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1820"/>
              <a:buNone/>
            </a:pPr>
            <a:r>
              <a:rPr lang="pt-BR" sz="3000" dirty="0">
                <a:latin typeface="Arial"/>
                <a:ea typeface="Arial"/>
                <a:cs typeface="Arial"/>
                <a:sym typeface="Arial"/>
              </a:rPr>
              <a:t>(C) a fidelidade rotineira do marido que voltava sempre à mesma hora para casa</a:t>
            </a:r>
            <a:r>
              <a:rPr lang="pt-BR" sz="30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1820"/>
              <a:buNone/>
            </a:pPr>
            <a:r>
              <a:rPr lang="pt-BR" sz="3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(D) o encaminhamento narrativo inesperado do </a:t>
            </a:r>
            <a:r>
              <a:rPr lang="pt-BR" sz="30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marido que </a:t>
            </a:r>
            <a:r>
              <a:rPr lang="pt-BR" sz="3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prefere relatar uma mentira para sua mulher</a:t>
            </a:r>
            <a:r>
              <a:rPr lang="pt-BR" sz="30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/>
          </a:p>
        </p:txBody>
      </p:sp>
      <p:pic>
        <p:nvPicPr>
          <p:cNvPr id="212" name="Google Shape;21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5834" y="5535821"/>
            <a:ext cx="920552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8</a:t>
            </a:r>
            <a:endParaRPr sz="3200" b="1"/>
          </a:p>
        </p:txBody>
      </p:sp>
      <p:sp>
        <p:nvSpPr>
          <p:cNvPr id="218" name="Google Shape;218;p7"/>
          <p:cNvSpPr txBox="1">
            <a:spLocks noGrp="1"/>
          </p:cNvSpPr>
          <p:nvPr>
            <p:ph type="body" idx="1"/>
          </p:nvPr>
        </p:nvSpPr>
        <p:spPr>
          <a:xfrm>
            <a:off x="200472" y="1378856"/>
            <a:ext cx="9540428" cy="500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3000" b="1" dirty="0"/>
              <a:t>No fragmento do texto “Ele estava voltando para casa como fazia, com fidelidade </a:t>
            </a:r>
            <a:r>
              <a:rPr lang="pt-BR" sz="3000" b="1" u="sng" dirty="0"/>
              <a:t>rotineira</a:t>
            </a:r>
            <a:r>
              <a:rPr lang="pt-BR" sz="3000" b="1" dirty="0"/>
              <a:t>...”, a palavra </a:t>
            </a:r>
            <a:r>
              <a:rPr lang="pt-BR" sz="3000" b="1" dirty="0" smtClean="0"/>
              <a:t>sublinhada pode </a:t>
            </a:r>
            <a:r>
              <a:rPr lang="pt-BR" sz="3000" b="1" dirty="0"/>
              <a:t>ser substituída, sem alterar o sentido, por</a:t>
            </a:r>
            <a:endParaRPr sz="3000" b="1" dirty="0"/>
          </a:p>
          <a:p>
            <a:pPr marL="0" lvl="0" indent="0" algn="just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(A) habitual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(B) ocasional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(C) eventual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(D) extraordinária.</a:t>
            </a:r>
            <a:endParaRPr sz="3000" dirty="0"/>
          </a:p>
        </p:txBody>
      </p:sp>
      <p:pic>
        <p:nvPicPr>
          <p:cNvPr id="5" name="Picture 2" descr="https://encrypted-tbn0.gstatic.com/images?q=tbn:ANd9GcSRUr2Z-GMv_yMhe22g7z3-X-DpUPiG9JvtbDhonlDiQra5RyILeGxVLbDYTz9bj-cJM3Y&amp;usqp=CA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58" y="37975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8"/>
          <p:cNvSpPr txBox="1">
            <a:spLocks noGrp="1"/>
          </p:cNvSpPr>
          <p:nvPr>
            <p:ph type="title"/>
          </p:nvPr>
        </p:nvSpPr>
        <p:spPr>
          <a:xfrm>
            <a:off x="200472" y="86652"/>
            <a:ext cx="9705528" cy="7228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 dirty="0"/>
              <a:t>ÕES</a:t>
            </a: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 01</a:t>
            </a:r>
            <a:r>
              <a:rPr lang="pt-BR" sz="3200" b="1" dirty="0"/>
              <a:t> e 02</a:t>
            </a:r>
            <a:endParaRPr sz="3200" b="1" dirty="0"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1"/>
          </p:nvPr>
        </p:nvSpPr>
        <p:spPr>
          <a:xfrm>
            <a:off x="122925" y="621330"/>
            <a:ext cx="9570000" cy="61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endParaRPr sz="9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6"/>
              <a:buNone/>
            </a:pPr>
            <a:r>
              <a:rPr lang="pt-BR" sz="9600" b="1" dirty="0"/>
              <a:t>Balada da Vacina</a:t>
            </a:r>
            <a:endParaRPr sz="9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4625"/>
              <a:buNone/>
            </a:pPr>
            <a:endParaRPr sz="40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Grupos de amigos reunidos, casais de namorados, música animada com DJ e até comemoração de aniversário com direito a bolo com velinha e parabéns. Parece uma daquelas aglomerações na madrugada que passaram a ser clandestinas desde a chegada da pandemia do novo </a:t>
            </a:r>
            <a:r>
              <a:rPr lang="pt-BR" sz="8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coronavírus</a:t>
            </a:r>
            <a:r>
              <a:rPr lang="pt-BR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Não desta vez! Promovida pela Prefeitura de Palmas, a balada que teve início às 19h da sexta-feira e vai até às 19h deste sábado, 21, no Espaço Cultural, reúne a juventude por uma causa que é de todos: a imunização contra a </a:t>
            </a:r>
            <a:r>
              <a:rPr lang="pt-BR" sz="8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Covid</a:t>
            </a:r>
            <a:r>
              <a:rPr lang="pt-BR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-19.(...)</a:t>
            </a:r>
            <a:endParaRPr sz="8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pt-BR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respeito a todos os protocolos sanitários, a ‘Balada da Vacina’ abriu a vacinação do público a partir dos 18 anos na Capital e foi muito bem recebida pela moçada. Logo na abertura dos trabalhos já havia fila de jovens ansiosos pela primeira dose da vacina.(...) Segundo a superintendente de Atenção Primária e Vigilância em Saúde, </a:t>
            </a:r>
            <a:r>
              <a:rPr lang="pt-BR" sz="8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Gilian</a:t>
            </a:r>
            <a:r>
              <a:rPr lang="pt-BR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Cristina Barbosa, o principal objetivo da mobilização é despertar nos jovens o interesse pela vacinação e a importância das medidas de prevenção contra a </a:t>
            </a:r>
            <a:r>
              <a:rPr lang="pt-BR" sz="8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Covid</a:t>
            </a:r>
            <a:r>
              <a:rPr lang="pt-BR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-19. “Essa é uma balada diferente, de onde virão outras. Queremos aproximar os jovens para essa responsabilidade sanitária e coletiva que é de garantir a vacinação para que a gente possa enfrentar ainda mais o novo </a:t>
            </a:r>
            <a:r>
              <a:rPr lang="pt-BR" sz="8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coronavírus</a:t>
            </a:r>
            <a:r>
              <a:rPr lang="pt-BR" sz="8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”, completou a profissional</a:t>
            </a:r>
            <a:r>
              <a:rPr lang="pt-BR" sz="7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                                                     </a:t>
            </a:r>
            <a:r>
              <a:rPr lang="pt-BR" sz="7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</a:p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pt-BR" sz="6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www.palmas.to.gov.br</a:t>
            </a:r>
            <a:endParaRPr sz="6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46"/>
              <a:buNone/>
            </a:pPr>
            <a:endParaRPr sz="6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8</a:t>
            </a:r>
            <a:endParaRPr sz="3200" b="1"/>
          </a:p>
        </p:txBody>
      </p:sp>
      <p:sp>
        <p:nvSpPr>
          <p:cNvPr id="225" name="Google Shape;225;p8"/>
          <p:cNvSpPr txBox="1">
            <a:spLocks noGrp="1"/>
          </p:cNvSpPr>
          <p:nvPr>
            <p:ph type="body" idx="1"/>
          </p:nvPr>
        </p:nvSpPr>
        <p:spPr>
          <a:xfrm>
            <a:off x="200472" y="1349829"/>
            <a:ext cx="9540428" cy="531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3000" b="1" dirty="0"/>
              <a:t>No fragmento do texto “Ele estava voltando para casa como fazia, com fidelidade </a:t>
            </a:r>
            <a:r>
              <a:rPr lang="pt-BR" sz="3000" b="1" u="sng" dirty="0"/>
              <a:t>rotineira</a:t>
            </a:r>
            <a:r>
              <a:rPr lang="pt-BR" sz="3000" b="1" dirty="0"/>
              <a:t>...”, a palavra </a:t>
            </a:r>
            <a:r>
              <a:rPr lang="pt-BR" sz="3000" b="1" dirty="0" smtClean="0"/>
              <a:t>sublinhada pode </a:t>
            </a:r>
            <a:r>
              <a:rPr lang="pt-BR" sz="3000" b="1" dirty="0"/>
              <a:t>ser substituída, sem alterar o sentido, por</a:t>
            </a:r>
            <a:endParaRPr sz="3000" b="1" dirty="0"/>
          </a:p>
          <a:p>
            <a:pPr marL="0" lvl="0" indent="0" algn="just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>
                <a:solidFill>
                  <a:srgbClr val="FF0000"/>
                </a:solidFill>
              </a:rPr>
              <a:t>(A) habitual</a:t>
            </a:r>
            <a:r>
              <a:rPr lang="pt-BR" sz="3000" dirty="0" smtClean="0">
                <a:solidFill>
                  <a:srgbClr val="FF0000"/>
                </a:solidFill>
              </a:rPr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(B) ocasional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(C) eventual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200"/>
              </a:spcAft>
              <a:buSzPts val="1785"/>
              <a:buNone/>
            </a:pPr>
            <a:r>
              <a:rPr lang="pt-BR" sz="3000" dirty="0"/>
              <a:t>(D) extraordinária.</a:t>
            </a:r>
            <a:endParaRPr sz="3000" dirty="0"/>
          </a:p>
        </p:txBody>
      </p:sp>
      <p:pic>
        <p:nvPicPr>
          <p:cNvPr id="226" name="Google Shape;22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5572125"/>
            <a:ext cx="920552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ÕES 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</a:t>
            </a:r>
            <a:r>
              <a:rPr lang="pt-BR" sz="3200" b="1"/>
              <a:t>9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/>
              <a:t>e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/>
              <a:t>10</a:t>
            </a:r>
            <a:endParaRPr sz="3200" b="1"/>
          </a:p>
        </p:txBody>
      </p:sp>
      <p:sp>
        <p:nvSpPr>
          <p:cNvPr id="232" name="Google Shape;232;p16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</p:txBody>
      </p:sp>
      <p:pic>
        <p:nvPicPr>
          <p:cNvPr id="233" name="Google Shape;233;p16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9987" r="12278"/>
          <a:stretch/>
        </p:blipFill>
        <p:spPr>
          <a:xfrm>
            <a:off x="0" y="1770198"/>
            <a:ext cx="4717142" cy="374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1181" y="5675088"/>
            <a:ext cx="2364819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6"/>
          <p:cNvSpPr txBox="1"/>
          <p:nvPr/>
        </p:nvSpPr>
        <p:spPr>
          <a:xfrm>
            <a:off x="283004" y="1266506"/>
            <a:ext cx="302433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TEXTO 1</a:t>
            </a:r>
            <a:endParaRPr sz="19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7" name="Google Shape;237;p16"/>
          <p:cNvSpPr txBox="1"/>
          <p:nvPr/>
        </p:nvSpPr>
        <p:spPr>
          <a:xfrm>
            <a:off x="6422188" y="1226636"/>
            <a:ext cx="295232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TEXTO 2</a:t>
            </a:r>
            <a:endParaRPr sz="19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15118" y="1770516"/>
            <a:ext cx="49815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9</a:t>
            </a:r>
            <a:endParaRPr sz="3200" b="1"/>
          </a:p>
        </p:txBody>
      </p:sp>
      <p:sp>
        <p:nvSpPr>
          <p:cNvPr id="243" name="Google Shape;243;p17"/>
          <p:cNvSpPr txBox="1">
            <a:spLocks noGrp="1"/>
          </p:cNvSpPr>
          <p:nvPr>
            <p:ph type="body" idx="1"/>
          </p:nvPr>
        </p:nvSpPr>
        <p:spPr>
          <a:xfrm>
            <a:off x="200472" y="1538514"/>
            <a:ext cx="9540428" cy="513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pt-BR" sz="3000" b="1" dirty="0"/>
              <a:t>Os textos possuem características do gênero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(A) tirinha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(B) charge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(C) propaganda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(D) poema visual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3000" dirty="0"/>
          </a:p>
        </p:txBody>
      </p:sp>
      <p:pic>
        <p:nvPicPr>
          <p:cNvPr id="5" name="Picture 2" descr="Pin on Cumpriment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216790"/>
            <a:ext cx="3121022" cy="26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9</a:t>
            </a:r>
            <a:endParaRPr sz="3200" b="1"/>
          </a:p>
        </p:txBody>
      </p:sp>
      <p:sp>
        <p:nvSpPr>
          <p:cNvPr id="250" name="Google Shape;250;p18"/>
          <p:cNvSpPr txBox="1">
            <a:spLocks noGrp="1"/>
          </p:cNvSpPr>
          <p:nvPr>
            <p:ph type="body" idx="1"/>
          </p:nvPr>
        </p:nvSpPr>
        <p:spPr>
          <a:xfrm>
            <a:off x="200472" y="1567543"/>
            <a:ext cx="9540428" cy="51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pt-BR" sz="3000" b="1" dirty="0"/>
              <a:t>Os textos possuem características do gênero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(A) tirinha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>
                <a:solidFill>
                  <a:srgbClr val="FF0000"/>
                </a:solidFill>
              </a:rPr>
              <a:t>(B) charge</a:t>
            </a:r>
            <a:r>
              <a:rPr lang="pt-BR" sz="3000" dirty="0" smtClean="0">
                <a:solidFill>
                  <a:srgbClr val="FF0000"/>
                </a:solidFill>
              </a:rPr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(C) propaganda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(D) poema visual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3000" dirty="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3000" dirty="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3000" dirty="0"/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5572125"/>
            <a:ext cx="920552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/>
              <a:t>10</a:t>
            </a:r>
            <a:endParaRPr sz="3200" b="1"/>
          </a:p>
        </p:txBody>
      </p:sp>
      <p:sp>
        <p:nvSpPr>
          <p:cNvPr id="257" name="Google Shape;257;p19"/>
          <p:cNvSpPr txBox="1">
            <a:spLocks noGrp="1"/>
          </p:cNvSpPr>
          <p:nvPr>
            <p:ph type="body" idx="1"/>
          </p:nvPr>
        </p:nvSpPr>
        <p:spPr>
          <a:xfrm>
            <a:off x="200472" y="1465943"/>
            <a:ext cx="9540428" cy="520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pt-BR" sz="3000" b="1" dirty="0" smtClean="0"/>
              <a:t>Ao </a:t>
            </a:r>
            <a:r>
              <a:rPr lang="pt-BR" sz="3000" b="1" dirty="0"/>
              <a:t>compararmos os textos é possível deduzir que ambos tratam 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(A) da relação entre pais e filhos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(B) da importância da tecnologia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(C) do respeito ao meio ambiente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(D) do efeito do uso excessivo das tecnologias digitais</a:t>
            </a:r>
            <a:r>
              <a:rPr lang="pt-BR" sz="3000" dirty="0" smtClean="0"/>
              <a:t>.</a:t>
            </a:r>
            <a:endParaRPr sz="3000" dirty="0"/>
          </a:p>
        </p:txBody>
      </p:sp>
      <p:pic>
        <p:nvPicPr>
          <p:cNvPr id="258" name="Google Shape;25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585799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/>
              <a:t>10</a:t>
            </a:r>
            <a:endParaRPr sz="3200" b="1"/>
          </a:p>
        </p:txBody>
      </p:sp>
      <p:sp>
        <p:nvSpPr>
          <p:cNvPr id="257" name="Google Shape;257;p19"/>
          <p:cNvSpPr txBox="1">
            <a:spLocks noGrp="1"/>
          </p:cNvSpPr>
          <p:nvPr>
            <p:ph type="body" idx="1"/>
          </p:nvPr>
        </p:nvSpPr>
        <p:spPr>
          <a:xfrm>
            <a:off x="200472" y="1465943"/>
            <a:ext cx="9540428" cy="520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pt-BR" sz="3000" b="1" dirty="0" smtClean="0"/>
              <a:t>Ao </a:t>
            </a:r>
            <a:r>
              <a:rPr lang="pt-BR" sz="3000" b="1" dirty="0"/>
              <a:t>compararmos os textos é possível deduzir que ambos tratam 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(A) da relação entre pais e filhos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(B) da importância da tecnologia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/>
              <a:t>(C) do respeito ao meio ambiente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1500"/>
              </a:spcAft>
              <a:buSzPts val="1680"/>
              <a:buNone/>
            </a:pPr>
            <a:r>
              <a:rPr lang="pt-BR" sz="3000" dirty="0">
                <a:solidFill>
                  <a:srgbClr val="FF0000"/>
                </a:solidFill>
              </a:rPr>
              <a:t>(D) do efeito do uso excessivo das tecnologias digitais</a:t>
            </a:r>
            <a:r>
              <a:rPr lang="pt-BR" sz="3000" dirty="0" smtClean="0">
                <a:solidFill>
                  <a:srgbClr val="FF0000"/>
                </a:solidFill>
              </a:rPr>
              <a:t>.</a:t>
            </a:r>
            <a:endParaRPr sz="3000" dirty="0">
              <a:solidFill>
                <a:srgbClr val="FF0000"/>
              </a:solidFill>
            </a:endParaRPr>
          </a:p>
        </p:txBody>
      </p:sp>
      <p:pic>
        <p:nvPicPr>
          <p:cNvPr id="258" name="Google Shape;25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585799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>
            <a:spLocks noGrp="1"/>
          </p:cNvSpPr>
          <p:nvPr>
            <p:ph type="title"/>
          </p:nvPr>
        </p:nvSpPr>
        <p:spPr>
          <a:xfrm>
            <a:off x="200472" y="58576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/>
              <a:t>11</a:t>
            </a:r>
            <a:endParaRPr sz="3200" b="1"/>
          </a:p>
        </p:txBody>
      </p:sp>
      <p:sp>
        <p:nvSpPr>
          <p:cNvPr id="271" name="Google Shape;271;p21"/>
          <p:cNvSpPr txBox="1">
            <a:spLocks noGrp="1"/>
          </p:cNvSpPr>
          <p:nvPr>
            <p:ph type="body" idx="1"/>
          </p:nvPr>
        </p:nvSpPr>
        <p:spPr>
          <a:xfrm>
            <a:off x="488504" y="980728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9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36576" y="899886"/>
            <a:ext cx="7560839" cy="5958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/>
              <a:t>11</a:t>
            </a:r>
            <a:endParaRPr sz="3200" b="1"/>
          </a:p>
        </p:txBody>
      </p:sp>
      <p:sp>
        <p:nvSpPr>
          <p:cNvPr id="278" name="Google Shape;278;p22"/>
          <p:cNvSpPr txBox="1">
            <a:spLocks noGrp="1"/>
          </p:cNvSpPr>
          <p:nvPr>
            <p:ph type="body" idx="1"/>
          </p:nvPr>
        </p:nvSpPr>
        <p:spPr>
          <a:xfrm>
            <a:off x="348343" y="1582057"/>
            <a:ext cx="9303657" cy="494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pt-BR" sz="2800" b="1" dirty="0"/>
              <a:t>Considerando-se o contexto apresentando no quadrinho, a expressão “meio batido”, utilizada pela personagem revela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1500"/>
              </a:spcAft>
              <a:buSzPts val="1960"/>
              <a:buNone/>
            </a:pPr>
            <a:r>
              <a:rPr lang="pt-BR" sz="2800" dirty="0"/>
              <a:t>(A) descrença</a:t>
            </a:r>
            <a:r>
              <a:rPr lang="pt-BR" sz="2800" dirty="0" smtClean="0"/>
              <a:t>.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1500"/>
              </a:spcAft>
              <a:buSzPts val="1960"/>
              <a:buNone/>
            </a:pPr>
            <a:r>
              <a:rPr lang="pt-BR" sz="2800" dirty="0"/>
              <a:t>(B) esperança</a:t>
            </a:r>
            <a:r>
              <a:rPr lang="pt-BR" sz="2800" dirty="0" smtClean="0"/>
              <a:t>.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1500"/>
              </a:spcAft>
              <a:buSzPts val="1960"/>
              <a:buNone/>
            </a:pPr>
            <a:r>
              <a:rPr lang="pt-BR" sz="2800" dirty="0"/>
              <a:t>(C) autoritarismo</a:t>
            </a:r>
            <a:r>
              <a:rPr lang="pt-BR" sz="2800" dirty="0" smtClean="0"/>
              <a:t>.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1500"/>
              </a:spcAft>
              <a:buSzPts val="1960"/>
              <a:buNone/>
            </a:pPr>
            <a:r>
              <a:rPr lang="pt-BR" sz="2800" dirty="0"/>
              <a:t>(D) agressividade</a:t>
            </a:r>
            <a:r>
              <a:rPr lang="pt-BR" sz="2800" dirty="0" smtClean="0"/>
              <a:t>.</a:t>
            </a:r>
            <a:endParaRPr sz="2550" dirty="0"/>
          </a:p>
        </p:txBody>
      </p:sp>
      <p:pic>
        <p:nvPicPr>
          <p:cNvPr id="5" name="Picture 2" descr="⚠ significado: aviso Emoji cópia de | Dicionário Emoji 📓 | EmojiAll  Português Website Ofi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365104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/>
              <a:t>11</a:t>
            </a:r>
            <a:endParaRPr sz="3200" b="1"/>
          </a:p>
        </p:txBody>
      </p:sp>
      <p:sp>
        <p:nvSpPr>
          <p:cNvPr id="278" name="Google Shape;278;p22"/>
          <p:cNvSpPr txBox="1">
            <a:spLocks noGrp="1"/>
          </p:cNvSpPr>
          <p:nvPr>
            <p:ph type="body" idx="1"/>
          </p:nvPr>
        </p:nvSpPr>
        <p:spPr>
          <a:xfrm>
            <a:off x="348343" y="1582057"/>
            <a:ext cx="9303657" cy="494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pt-BR" sz="2800" b="1" dirty="0"/>
              <a:t>Considerando-se o contexto apresentando no quadrinho, a expressão “meio batido”, utilizada pela personagem revela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1500"/>
              </a:spcAft>
              <a:buSzPts val="1960"/>
              <a:buNone/>
            </a:pPr>
            <a:r>
              <a:rPr lang="pt-BR" sz="2800" dirty="0">
                <a:solidFill>
                  <a:srgbClr val="FF0000"/>
                </a:solidFill>
              </a:rPr>
              <a:t>(A) descrença</a:t>
            </a:r>
            <a:r>
              <a:rPr lang="pt-BR" sz="2800" dirty="0" smtClean="0">
                <a:solidFill>
                  <a:srgbClr val="FF0000"/>
                </a:solidFill>
              </a:rPr>
              <a:t>.</a:t>
            </a:r>
            <a:endParaRPr sz="2800" dirty="0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1500"/>
              </a:spcAft>
              <a:buSzPts val="1960"/>
              <a:buNone/>
            </a:pPr>
            <a:r>
              <a:rPr lang="pt-BR" sz="2800" dirty="0"/>
              <a:t>(B) esperança</a:t>
            </a:r>
            <a:r>
              <a:rPr lang="pt-BR" sz="2800" dirty="0" smtClean="0"/>
              <a:t>.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1500"/>
              </a:spcAft>
              <a:buSzPts val="1960"/>
              <a:buNone/>
            </a:pPr>
            <a:r>
              <a:rPr lang="pt-BR" sz="2800" dirty="0"/>
              <a:t>(C) autoritarismo</a:t>
            </a:r>
            <a:r>
              <a:rPr lang="pt-BR" sz="2800" dirty="0" smtClean="0"/>
              <a:t>.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1500"/>
              </a:spcAft>
              <a:buSzPts val="1960"/>
              <a:buNone/>
            </a:pPr>
            <a:r>
              <a:rPr lang="pt-BR" sz="2800" dirty="0"/>
              <a:t>(D) agressividade</a:t>
            </a:r>
            <a:r>
              <a:rPr lang="pt-BR" sz="2800" dirty="0" smtClean="0"/>
              <a:t>.</a:t>
            </a:r>
            <a:endParaRPr sz="2550" dirty="0"/>
          </a:p>
        </p:txBody>
      </p:sp>
      <p:pic>
        <p:nvPicPr>
          <p:cNvPr id="279" name="Google Shape;27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585799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</a:t>
            </a:r>
            <a:r>
              <a:rPr lang="pt-BR" sz="3200" b="1"/>
              <a:t>2</a:t>
            </a:r>
            <a:endParaRPr sz="3200" b="1"/>
          </a:p>
        </p:txBody>
      </p:sp>
      <p:sp>
        <p:nvSpPr>
          <p:cNvPr id="292" name="Google Shape;292;p24"/>
          <p:cNvSpPr txBox="1">
            <a:spLocks noGrp="1"/>
          </p:cNvSpPr>
          <p:nvPr>
            <p:ph type="body" idx="1"/>
          </p:nvPr>
        </p:nvSpPr>
        <p:spPr>
          <a:xfrm>
            <a:off x="488504" y="980728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sz="2550" dirty="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 dirty="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 dirty="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317621"/>
            <a:ext cx="9920592" cy="51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0f2554a2_0_1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 dirty="0"/>
              <a:t>1</a:t>
            </a:r>
            <a:endParaRPr sz="3200" b="1" dirty="0"/>
          </a:p>
        </p:txBody>
      </p:sp>
      <p:sp>
        <p:nvSpPr>
          <p:cNvPr id="107" name="Google Shape;107;geb0f2554a2_0_15"/>
          <p:cNvSpPr txBox="1">
            <a:spLocks noGrp="1"/>
          </p:cNvSpPr>
          <p:nvPr>
            <p:ph type="body" idx="1"/>
          </p:nvPr>
        </p:nvSpPr>
        <p:spPr>
          <a:xfrm>
            <a:off x="200472" y="989351"/>
            <a:ext cx="9540300" cy="567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acordo com o texto, “a balada da vacina” tem como principal </a:t>
            </a:r>
            <a:r>
              <a:rPr lang="pt-BR" sz="3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381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 a imunização do público jovem contra a </a:t>
            </a:r>
            <a:r>
              <a:rPr lang="pt-BR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Covid</a:t>
            </a: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381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  a liberação das “baladas” nas madrugadas da capital </a:t>
            </a:r>
            <a:r>
              <a:rPr lang="pt-BR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palmense</a:t>
            </a: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381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  a divulgação das principais formas de contaminação pelo </a:t>
            </a:r>
            <a:r>
              <a:rPr lang="pt-BR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coronavírus</a:t>
            </a: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381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(D)  a comemoração do aniversário dos jovens que completaram 18 anos durante a pandemia</a:t>
            </a:r>
            <a:r>
              <a:rPr lang="pt-BR" sz="3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/>
          </a:p>
        </p:txBody>
      </p:sp>
      <p:pic>
        <p:nvPicPr>
          <p:cNvPr id="108" name="Google Shape;108;geb0f2554a2_0_15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764371" y="4332181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2;geb0f2554a2_0_22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777173" y="584618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</a:t>
            </a:r>
            <a:r>
              <a:rPr lang="pt-BR" sz="3200" b="1"/>
              <a:t>2</a:t>
            </a:r>
            <a:endParaRPr sz="3200" b="1"/>
          </a:p>
        </p:txBody>
      </p:sp>
      <p:sp>
        <p:nvSpPr>
          <p:cNvPr id="299" name="Google Shape;299;p25"/>
          <p:cNvSpPr txBox="1">
            <a:spLocks noGrp="1"/>
          </p:cNvSpPr>
          <p:nvPr>
            <p:ph type="body" idx="1"/>
          </p:nvPr>
        </p:nvSpPr>
        <p:spPr>
          <a:xfrm>
            <a:off x="488504" y="980729"/>
            <a:ext cx="9540428" cy="417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sz="255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 dirty="0"/>
          </a:p>
        </p:txBody>
      </p:sp>
      <p:sp>
        <p:nvSpPr>
          <p:cNvPr id="300" name="Google Shape;300;p25"/>
          <p:cNvSpPr/>
          <p:nvPr/>
        </p:nvSpPr>
        <p:spPr>
          <a:xfrm>
            <a:off x="668524" y="1743765"/>
            <a:ext cx="8568952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 tema do  texto é: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(A) O princípio da simplicidade</a:t>
            </a:r>
            <a:r>
              <a:rPr lang="pt-BR" sz="3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(B) A relação entre valor e necessidade</a:t>
            </a:r>
            <a:r>
              <a:rPr lang="pt-BR" sz="3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(C) A ganância do homem por bens materiais</a:t>
            </a:r>
            <a:r>
              <a:rPr lang="pt-BR" sz="3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(D) A comparação entre homens e animais</a:t>
            </a:r>
            <a:r>
              <a:rPr lang="pt-BR" sz="3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" name="Picture 2" descr="Emoji Whatsapp -10 Display De 15 Á 20cm | Mercado Liv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152265"/>
            <a:ext cx="1894111" cy="17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</a:t>
            </a:r>
            <a:r>
              <a:rPr lang="pt-BR" sz="3200" b="1"/>
              <a:t>2</a:t>
            </a:r>
            <a:endParaRPr sz="3200" b="1"/>
          </a:p>
        </p:txBody>
      </p:sp>
      <p:sp>
        <p:nvSpPr>
          <p:cNvPr id="299" name="Google Shape;299;p25"/>
          <p:cNvSpPr txBox="1">
            <a:spLocks noGrp="1"/>
          </p:cNvSpPr>
          <p:nvPr>
            <p:ph type="body" idx="1"/>
          </p:nvPr>
        </p:nvSpPr>
        <p:spPr>
          <a:xfrm>
            <a:off x="488504" y="980729"/>
            <a:ext cx="9540428" cy="417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sz="255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 dirty="0"/>
          </a:p>
        </p:txBody>
      </p:sp>
      <p:sp>
        <p:nvSpPr>
          <p:cNvPr id="300" name="Google Shape;300;p25"/>
          <p:cNvSpPr/>
          <p:nvPr/>
        </p:nvSpPr>
        <p:spPr>
          <a:xfrm>
            <a:off x="668524" y="1743765"/>
            <a:ext cx="8568952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 tema do  texto é: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(A) O princípio da simplicidade</a:t>
            </a:r>
            <a:r>
              <a:rPr lang="pt-BR" sz="3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 b="0" i="0" u="none" strike="noStrike" cap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(B) A relação entre valor e necessidade</a:t>
            </a:r>
            <a:r>
              <a:rPr lang="pt-BR" sz="3000" b="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000" b="0" i="0" u="none" strike="noStrike" cap="none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(C) A ganância do homem por bens materiais</a:t>
            </a:r>
            <a:r>
              <a:rPr lang="pt-BR" sz="3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(D) A comparação entre homens e animais</a:t>
            </a:r>
            <a:r>
              <a:rPr lang="pt-BR" sz="3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3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1" name="Google Shape;30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585799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</a:t>
            </a:r>
            <a:r>
              <a:rPr lang="pt-BR" sz="3200" b="1"/>
              <a:t>3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</a:t>
            </a:r>
            <a:endParaRPr sz="3200" b="1"/>
          </a:p>
        </p:txBody>
      </p:sp>
      <p:sp>
        <p:nvSpPr>
          <p:cNvPr id="315" name="Google Shape;315;p27"/>
          <p:cNvSpPr txBox="1">
            <a:spLocks noGrp="1"/>
          </p:cNvSpPr>
          <p:nvPr>
            <p:ph type="body" idx="1"/>
          </p:nvPr>
        </p:nvSpPr>
        <p:spPr>
          <a:xfrm>
            <a:off x="488504" y="980728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</p:txBody>
      </p:sp>
      <p:pic>
        <p:nvPicPr>
          <p:cNvPr id="316" name="Google Shape;316;p27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154" b="3165"/>
          <a:stretch/>
        </p:blipFill>
        <p:spPr>
          <a:xfrm>
            <a:off x="0" y="1088570"/>
            <a:ext cx="9906000" cy="5646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</a:t>
            </a:r>
            <a:r>
              <a:rPr lang="pt-BR" sz="3200" b="1"/>
              <a:t>3</a:t>
            </a:r>
            <a:endParaRPr sz="3200" b="1"/>
          </a:p>
        </p:txBody>
      </p:sp>
      <p:sp>
        <p:nvSpPr>
          <p:cNvPr id="322" name="Google Shape;322;p28"/>
          <p:cNvSpPr txBox="1">
            <a:spLocks noGrp="1"/>
          </p:cNvSpPr>
          <p:nvPr>
            <p:ph type="body" idx="1"/>
          </p:nvPr>
        </p:nvSpPr>
        <p:spPr>
          <a:xfrm>
            <a:off x="217714" y="1465943"/>
            <a:ext cx="9463315" cy="50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r>
              <a:rPr lang="pt-BR" sz="3000" b="1" dirty="0" smtClean="0"/>
              <a:t>O </a:t>
            </a:r>
            <a:r>
              <a:rPr lang="pt-BR" sz="3000" b="1" dirty="0"/>
              <a:t>sentimento do eu lírico, revelado no poema por meio de palavras rimadas, é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(A) desejo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(B) saudade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(C) lembrança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(D) arrependimento.</a:t>
            </a:r>
            <a:endParaRPr sz="3000" dirty="0"/>
          </a:p>
        </p:txBody>
      </p:sp>
      <p:pic>
        <p:nvPicPr>
          <p:cNvPr id="5" name="Picture 2" descr="Emoji Trends Of 2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90" y="4293096"/>
            <a:ext cx="331095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</a:t>
            </a:r>
            <a:r>
              <a:rPr lang="pt-BR" sz="3200" b="1"/>
              <a:t>3</a:t>
            </a:r>
            <a:endParaRPr sz="3200" b="1"/>
          </a:p>
        </p:txBody>
      </p:sp>
      <p:sp>
        <p:nvSpPr>
          <p:cNvPr id="322" name="Google Shape;322;p28"/>
          <p:cNvSpPr txBox="1">
            <a:spLocks noGrp="1"/>
          </p:cNvSpPr>
          <p:nvPr>
            <p:ph type="body" idx="1"/>
          </p:nvPr>
        </p:nvSpPr>
        <p:spPr>
          <a:xfrm>
            <a:off x="217714" y="1465943"/>
            <a:ext cx="9463315" cy="50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r>
              <a:rPr lang="pt-BR" sz="3000" b="1" dirty="0" smtClean="0"/>
              <a:t>O </a:t>
            </a:r>
            <a:r>
              <a:rPr lang="pt-BR" sz="3000" b="1" dirty="0"/>
              <a:t>sentimento do eu lírico, revelado no poema por meio de palavras rimadas, é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>
                <a:solidFill>
                  <a:srgbClr val="FF0000"/>
                </a:solidFill>
              </a:rPr>
              <a:t>(A) desejo</a:t>
            </a:r>
            <a:r>
              <a:rPr lang="pt-BR" sz="3000" dirty="0" smtClean="0">
                <a:solidFill>
                  <a:srgbClr val="FF0000"/>
                </a:solidFill>
              </a:rPr>
              <a:t>.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(B) saudade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(C) lembrança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(D) arrependimento.</a:t>
            </a:r>
            <a:endParaRPr sz="3000" dirty="0"/>
          </a:p>
        </p:txBody>
      </p:sp>
      <p:pic>
        <p:nvPicPr>
          <p:cNvPr id="323" name="Google Shape;32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585799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</a:t>
            </a:r>
            <a:r>
              <a:rPr lang="pt-BR" sz="3200" b="1"/>
              <a:t>4</a:t>
            </a:r>
            <a:endParaRPr sz="3200" b="1"/>
          </a:p>
        </p:txBody>
      </p:sp>
      <p:sp>
        <p:nvSpPr>
          <p:cNvPr id="336" name="Google Shape;336;p30"/>
          <p:cNvSpPr txBox="1">
            <a:spLocks noGrp="1"/>
          </p:cNvSpPr>
          <p:nvPr>
            <p:ph type="body" idx="1"/>
          </p:nvPr>
        </p:nvSpPr>
        <p:spPr>
          <a:xfrm>
            <a:off x="488504" y="980728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2550"/>
              <a:t> </a:t>
            </a:r>
            <a:endParaRPr/>
          </a:p>
        </p:txBody>
      </p:sp>
      <p:pic>
        <p:nvPicPr>
          <p:cNvPr id="337" name="Google Shape;3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01546"/>
            <a:ext cx="9906000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</a:t>
            </a:r>
            <a:r>
              <a:rPr lang="pt-BR" sz="3200" b="1"/>
              <a:t>4</a:t>
            </a:r>
            <a:endParaRPr sz="3200" b="1"/>
          </a:p>
        </p:txBody>
      </p:sp>
      <p:sp>
        <p:nvSpPr>
          <p:cNvPr id="343" name="Google Shape;343;p31"/>
          <p:cNvSpPr txBox="1">
            <a:spLocks noGrp="1"/>
          </p:cNvSpPr>
          <p:nvPr>
            <p:ph type="body" idx="1"/>
          </p:nvPr>
        </p:nvSpPr>
        <p:spPr>
          <a:xfrm>
            <a:off x="174172" y="1451429"/>
            <a:ext cx="9448800" cy="507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3000" b="1" dirty="0"/>
              <a:t>A tirinha traz como tema uma situação muito comum nas escolas. Estamos falando de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(A) </a:t>
            </a:r>
            <a:r>
              <a:rPr lang="pt-BR" sz="3000" dirty="0" err="1"/>
              <a:t>bullyng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(C</a:t>
            </a:r>
            <a:r>
              <a:rPr lang="pt-BR" sz="3000" dirty="0" smtClean="0"/>
              <a:t>) reprovação.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(D) evasão escolar. 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(D) relação entre alunos e professores.</a:t>
            </a:r>
            <a:endParaRPr sz="3000" dirty="0"/>
          </a:p>
        </p:txBody>
      </p:sp>
      <p:pic>
        <p:nvPicPr>
          <p:cNvPr id="344" name="Google Shape;34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585799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</a:t>
            </a:r>
            <a:r>
              <a:rPr lang="pt-BR" sz="3200" b="1"/>
              <a:t>4</a:t>
            </a:r>
            <a:endParaRPr sz="3200" b="1"/>
          </a:p>
        </p:txBody>
      </p:sp>
      <p:sp>
        <p:nvSpPr>
          <p:cNvPr id="343" name="Google Shape;343;p31"/>
          <p:cNvSpPr txBox="1">
            <a:spLocks noGrp="1"/>
          </p:cNvSpPr>
          <p:nvPr>
            <p:ph type="body" idx="1"/>
          </p:nvPr>
        </p:nvSpPr>
        <p:spPr>
          <a:xfrm>
            <a:off x="174172" y="1451429"/>
            <a:ext cx="9448800" cy="507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3000" b="1" dirty="0"/>
              <a:t>A tirinha traz como tema uma situação muito comum nas escolas. Estamos falando de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>
                <a:solidFill>
                  <a:srgbClr val="FF0000"/>
                </a:solidFill>
              </a:rPr>
              <a:t>(A) </a:t>
            </a:r>
            <a:r>
              <a:rPr lang="pt-BR" sz="3000" dirty="0" err="1">
                <a:solidFill>
                  <a:srgbClr val="FF0000"/>
                </a:solidFill>
              </a:rPr>
              <a:t>bullyng</a:t>
            </a:r>
            <a:r>
              <a:rPr lang="pt-BR" sz="3000" dirty="0" smtClean="0">
                <a:solidFill>
                  <a:srgbClr val="FF0000"/>
                </a:solidFill>
              </a:rPr>
              <a:t>.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(C</a:t>
            </a:r>
            <a:r>
              <a:rPr lang="pt-BR" sz="3000" dirty="0" smtClean="0"/>
              <a:t>) reprovação.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(D) evasão escolar. 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(D) relação entre alunos e professores.</a:t>
            </a:r>
            <a:endParaRPr sz="3000" dirty="0"/>
          </a:p>
        </p:txBody>
      </p:sp>
      <p:pic>
        <p:nvPicPr>
          <p:cNvPr id="344" name="Google Shape;34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585799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eb0f2554a2_0_0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</a:t>
            </a:r>
            <a:r>
              <a:rPr lang="pt-BR" sz="3200" b="1"/>
              <a:t>5</a:t>
            </a:r>
            <a:endParaRPr sz="3200" b="1"/>
          </a:p>
        </p:txBody>
      </p:sp>
      <p:sp>
        <p:nvSpPr>
          <p:cNvPr id="357" name="Google Shape;357;geb0f2554a2_0_0"/>
          <p:cNvSpPr txBox="1">
            <a:spLocks noGrp="1"/>
          </p:cNvSpPr>
          <p:nvPr>
            <p:ph type="body" idx="1"/>
          </p:nvPr>
        </p:nvSpPr>
        <p:spPr>
          <a:xfrm>
            <a:off x="217714" y="1183924"/>
            <a:ext cx="9448800" cy="55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5365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3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pt-BR" sz="30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 do dinheiro</a:t>
            </a:r>
            <a:endParaRPr sz="3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5365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5365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ensinar ao filho o valor do dinheiro e tentar diminuir algumas de suas compras inúteis, a mãe o fez escrever uma relação detalhada de como gastava a mesada. Um dia em que escrevia com muito esforço as suas contas, ele disse</a:t>
            </a:r>
            <a:r>
              <a:rPr lang="pt-BR" sz="3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5365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_Sabe mamãe? Desde que comecei a anotar tudo o que gasto, sempre penso bem antes de comprar alguma coisa</a:t>
            </a:r>
            <a:r>
              <a:rPr lang="pt-BR" sz="3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5365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mãe ficou toda contente pelo êxito do seu método, e ele completou: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5365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_Eu nunca compro nada que seja difícil de escrever.</a:t>
            </a:r>
            <a:endParaRPr sz="3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</a:t>
            </a:r>
            <a:r>
              <a:rPr lang="pt-BR" sz="3200" b="1"/>
              <a:t>5</a:t>
            </a:r>
            <a:endParaRPr sz="3200" b="1"/>
          </a:p>
        </p:txBody>
      </p:sp>
      <p:sp>
        <p:nvSpPr>
          <p:cNvPr id="363" name="Google Shape;363;p53"/>
          <p:cNvSpPr txBox="1">
            <a:spLocks noGrp="1"/>
          </p:cNvSpPr>
          <p:nvPr>
            <p:ph type="body" idx="1"/>
          </p:nvPr>
        </p:nvSpPr>
        <p:spPr>
          <a:xfrm>
            <a:off x="488504" y="1683656"/>
            <a:ext cx="9540300" cy="484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3000" b="1" dirty="0" smtClean="0"/>
              <a:t>O </a:t>
            </a:r>
            <a:r>
              <a:rPr lang="pt-BR" sz="3000" b="1" dirty="0"/>
              <a:t>texto tem como finalidade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(A) divertir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(B) persuadir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(C) refletir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(D) instruir</a:t>
            </a:r>
            <a:r>
              <a:rPr lang="pt-BR" sz="3000" dirty="0" smtClean="0"/>
              <a:t>.</a:t>
            </a:r>
            <a:endParaRPr sz="3000" dirty="0"/>
          </a:p>
        </p:txBody>
      </p:sp>
      <p:pic>
        <p:nvPicPr>
          <p:cNvPr id="5" name="Picture 2" descr="Ponto de interrogação vermelho: vetores de stock, imagens vetoriais,  desenhos gráficos | Depositphot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2780928"/>
            <a:ext cx="2504728" cy="30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01</a:t>
            </a:r>
            <a:endParaRPr sz="3200" b="1"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200472" y="1004342"/>
            <a:ext cx="9540428" cy="56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acordo com o texto, “a balada da vacina” tem como principal objetivo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38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sz="3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(A)  a imunização do público jovem contra a </a:t>
            </a:r>
            <a:r>
              <a:rPr lang="pt-BR" sz="3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Covid</a:t>
            </a:r>
            <a:r>
              <a:rPr lang="pt-BR" sz="3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38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  a liberação das “baladas” nas madrugadas da capital </a:t>
            </a:r>
            <a:r>
              <a:rPr lang="pt-BR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palmense</a:t>
            </a: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38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  a divulgação das principais formas de contaminação pelo </a:t>
            </a:r>
            <a:r>
              <a:rPr lang="pt-BR" sz="3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coronavírus</a:t>
            </a: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38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471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(D)  a comemoração do aniversário dos jovens que completaram 18 anos durante a pandemia</a:t>
            </a:r>
            <a:r>
              <a:rPr lang="pt-BR" sz="3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3908216"/>
            <a:ext cx="920552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3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1</a:t>
            </a:r>
            <a:r>
              <a:rPr lang="pt-BR" sz="3200" b="1"/>
              <a:t>5</a:t>
            </a:r>
            <a:endParaRPr sz="3200" b="1"/>
          </a:p>
        </p:txBody>
      </p:sp>
      <p:sp>
        <p:nvSpPr>
          <p:cNvPr id="363" name="Google Shape;363;p53"/>
          <p:cNvSpPr txBox="1">
            <a:spLocks noGrp="1"/>
          </p:cNvSpPr>
          <p:nvPr>
            <p:ph type="body" idx="1"/>
          </p:nvPr>
        </p:nvSpPr>
        <p:spPr>
          <a:xfrm>
            <a:off x="488504" y="1683656"/>
            <a:ext cx="9540300" cy="484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3000" b="1" dirty="0" smtClean="0"/>
              <a:t>O </a:t>
            </a:r>
            <a:r>
              <a:rPr lang="pt-BR" sz="3000" b="1" dirty="0"/>
              <a:t>texto tem como finalidade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ts val="1785"/>
              <a:buNone/>
            </a:pPr>
            <a:r>
              <a:rPr lang="pt-BR" sz="3000" dirty="0">
                <a:solidFill>
                  <a:srgbClr val="FF0000"/>
                </a:solidFill>
              </a:rPr>
              <a:t>(A) divertir</a:t>
            </a:r>
            <a:r>
              <a:rPr lang="pt-BR" sz="3000" dirty="0" smtClean="0">
                <a:solidFill>
                  <a:srgbClr val="FF0000"/>
                </a:solidFill>
              </a:rPr>
              <a:t>.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(B) persuadir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(C) refletir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ts val="1785"/>
              <a:buNone/>
            </a:pPr>
            <a:r>
              <a:rPr lang="pt-BR" sz="3000" dirty="0"/>
              <a:t>(D) instruir</a:t>
            </a:r>
            <a:r>
              <a:rPr lang="pt-BR" sz="3000" dirty="0" smtClean="0"/>
              <a:t>.</a:t>
            </a:r>
            <a:endParaRPr sz="3000" dirty="0"/>
          </a:p>
        </p:txBody>
      </p:sp>
      <p:pic>
        <p:nvPicPr>
          <p:cNvPr id="364" name="Google Shape;36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371" y="5846197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 txBox="1">
            <a:spLocks noGrp="1"/>
          </p:cNvSpPr>
          <p:nvPr>
            <p:ph type="title"/>
          </p:nvPr>
        </p:nvSpPr>
        <p:spPr>
          <a:xfrm>
            <a:off x="200472" y="102118"/>
            <a:ext cx="9705528" cy="6235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16 </a:t>
            </a:r>
            <a:endParaRPr sz="3200" b="1" dirty="0"/>
          </a:p>
        </p:txBody>
      </p:sp>
      <p:sp>
        <p:nvSpPr>
          <p:cNvPr id="377" name="Google Shape;377;p40"/>
          <p:cNvSpPr txBox="1">
            <a:spLocks noGrp="1"/>
          </p:cNvSpPr>
          <p:nvPr>
            <p:ph type="body" idx="1"/>
          </p:nvPr>
        </p:nvSpPr>
        <p:spPr>
          <a:xfrm>
            <a:off x="203200" y="1132108"/>
            <a:ext cx="9702800" cy="65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2550" b="1" dirty="0" smtClean="0">
                <a:solidFill>
                  <a:srgbClr val="0070C0"/>
                </a:solidFill>
              </a:rPr>
              <a:t>QUE </a:t>
            </a:r>
            <a:r>
              <a:rPr lang="pt-BR" sz="2550" b="1" dirty="0">
                <a:solidFill>
                  <a:srgbClr val="0070C0"/>
                </a:solidFill>
              </a:rPr>
              <a:t>GÊNERO SOU EU???</a:t>
            </a:r>
            <a:endParaRPr b="1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lang="pt-BR" sz="14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2550" b="1" dirty="0" smtClean="0">
                <a:solidFill>
                  <a:schemeClr val="tx1"/>
                </a:solidFill>
              </a:rPr>
              <a:t>Podemos definir a CRÔNICA como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sz="1400" dirty="0"/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600" dirty="0" smtClean="0">
                <a:solidFill>
                  <a:schemeClr val="dk1"/>
                </a:solidFill>
              </a:rPr>
              <a:t>(A) é </a:t>
            </a:r>
            <a:r>
              <a:rPr lang="pt-BR" sz="2600" dirty="0">
                <a:solidFill>
                  <a:schemeClr val="dk1"/>
                </a:solidFill>
              </a:rPr>
              <a:t>o gênero mais antigo e que maior prazer </a:t>
            </a:r>
            <a:r>
              <a:rPr lang="pt-BR" sz="2600" dirty="0" smtClean="0">
                <a:solidFill>
                  <a:schemeClr val="dk1"/>
                </a:solidFill>
              </a:rPr>
              <a:t>causa às </a:t>
            </a:r>
            <a:r>
              <a:rPr lang="pt-BR" sz="2600" dirty="0">
                <a:solidFill>
                  <a:schemeClr val="dk1"/>
                </a:solidFill>
              </a:rPr>
              <a:t>crianças. Apresenta as estruturas: versos, </a:t>
            </a:r>
            <a:r>
              <a:rPr lang="pt-BR" sz="2600" dirty="0" smtClean="0">
                <a:solidFill>
                  <a:schemeClr val="dk1"/>
                </a:solidFill>
              </a:rPr>
              <a:t>estrofes com </a:t>
            </a:r>
            <a:r>
              <a:rPr lang="pt-BR" sz="2600" dirty="0">
                <a:solidFill>
                  <a:schemeClr val="dk1"/>
                </a:solidFill>
              </a:rPr>
              <a:t>ou sem rimas</a:t>
            </a:r>
            <a:r>
              <a:rPr lang="pt-BR" sz="2600" dirty="0" smtClean="0">
                <a:solidFill>
                  <a:schemeClr val="dk1"/>
                </a:solidFill>
              </a:rPr>
              <a:t>.</a:t>
            </a:r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endParaRPr sz="1050" dirty="0"/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600" dirty="0" smtClean="0">
                <a:solidFill>
                  <a:schemeClr val="dk1"/>
                </a:solidFill>
              </a:rPr>
              <a:t>(B) é </a:t>
            </a:r>
            <a:r>
              <a:rPr lang="pt-BR" sz="2600" dirty="0">
                <a:solidFill>
                  <a:schemeClr val="dk1"/>
                </a:solidFill>
              </a:rPr>
              <a:t>um texto literário que relata fatos do cotidiano de </a:t>
            </a:r>
            <a:r>
              <a:rPr lang="pt-BR" sz="2600" dirty="0" smtClean="0">
                <a:solidFill>
                  <a:schemeClr val="dk1"/>
                </a:solidFill>
              </a:rPr>
              <a:t>forma </a:t>
            </a:r>
            <a:r>
              <a:rPr lang="pt-BR" sz="2600" dirty="0">
                <a:solidFill>
                  <a:schemeClr val="dk1"/>
                </a:solidFill>
              </a:rPr>
              <a:t>criativa para atrair o leitor</a:t>
            </a:r>
            <a:r>
              <a:rPr lang="pt-BR" sz="2600" dirty="0" smtClean="0">
                <a:solidFill>
                  <a:schemeClr val="dk1"/>
                </a:solidFill>
              </a:rPr>
              <a:t>.</a:t>
            </a:r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endParaRPr sz="1050" dirty="0"/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600" dirty="0" smtClean="0">
                <a:solidFill>
                  <a:schemeClr val="dk1"/>
                </a:solidFill>
              </a:rPr>
              <a:t>(C) É um texto produzido </a:t>
            </a:r>
            <a:r>
              <a:rPr lang="pt-BR" sz="2600" dirty="0">
                <a:solidFill>
                  <a:schemeClr val="dk1"/>
                </a:solidFill>
              </a:rPr>
              <a:t>por escritores que </a:t>
            </a:r>
            <a:r>
              <a:rPr lang="pt-BR" sz="2600" dirty="0" smtClean="0">
                <a:solidFill>
                  <a:schemeClr val="dk1"/>
                </a:solidFill>
              </a:rPr>
              <a:t>revivem uma </a:t>
            </a:r>
            <a:r>
              <a:rPr lang="pt-BR" sz="2600" dirty="0">
                <a:solidFill>
                  <a:schemeClr val="dk1"/>
                </a:solidFill>
              </a:rPr>
              <a:t>época por meio de suas lembranças pessoais</a:t>
            </a:r>
            <a:r>
              <a:rPr lang="pt-BR" sz="2600" dirty="0" smtClean="0">
                <a:solidFill>
                  <a:schemeClr val="dk1"/>
                </a:solidFill>
              </a:rPr>
              <a:t>.</a:t>
            </a:r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endParaRPr sz="1050" dirty="0"/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600" dirty="0" smtClean="0">
                <a:solidFill>
                  <a:schemeClr val="dk1"/>
                </a:solidFill>
              </a:rPr>
              <a:t>(D) trata-se </a:t>
            </a:r>
            <a:r>
              <a:rPr lang="pt-BR" sz="2600" dirty="0">
                <a:solidFill>
                  <a:schemeClr val="dk1"/>
                </a:solidFill>
              </a:rPr>
              <a:t>de uma montagem de imagens que </a:t>
            </a:r>
            <a:r>
              <a:rPr lang="pt-BR" sz="2600" dirty="0" smtClean="0">
                <a:solidFill>
                  <a:schemeClr val="dk1"/>
                </a:solidFill>
              </a:rPr>
              <a:t>se sucedem </a:t>
            </a:r>
            <a:r>
              <a:rPr lang="pt-BR" sz="2600" dirty="0">
                <a:solidFill>
                  <a:schemeClr val="dk1"/>
                </a:solidFill>
              </a:rPr>
              <a:t>automaticamente, criando uma espécie de </a:t>
            </a:r>
            <a:r>
              <a:rPr lang="pt-BR" sz="2600" dirty="0" smtClean="0">
                <a:solidFill>
                  <a:schemeClr val="dk1"/>
                </a:solidFill>
              </a:rPr>
              <a:t>vídeo </a:t>
            </a:r>
            <a:r>
              <a:rPr lang="pt-BR" sz="2600" dirty="0">
                <a:solidFill>
                  <a:schemeClr val="dk1"/>
                </a:solidFill>
              </a:rPr>
              <a:t>curto</a:t>
            </a:r>
            <a:r>
              <a:rPr lang="pt-BR" sz="2600" dirty="0" smtClean="0">
                <a:solidFill>
                  <a:schemeClr val="dk1"/>
                </a:solidFill>
              </a:rPr>
              <a:t>.</a:t>
            </a:r>
            <a:endParaRPr sz="2550" dirty="0">
              <a:solidFill>
                <a:schemeClr val="dk1"/>
              </a:solidFill>
            </a:endParaRPr>
          </a:p>
        </p:txBody>
      </p:sp>
      <p:pic>
        <p:nvPicPr>
          <p:cNvPr id="383" name="Google Shape;38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4235" y="71154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8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5864" y="71154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8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7400" y="71154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8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4635" y="71154"/>
            <a:ext cx="1141629" cy="10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8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6848" y="67643"/>
            <a:ext cx="1141629" cy="101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 txBox="1">
            <a:spLocks noGrp="1"/>
          </p:cNvSpPr>
          <p:nvPr>
            <p:ph type="title"/>
          </p:nvPr>
        </p:nvSpPr>
        <p:spPr>
          <a:xfrm>
            <a:off x="200472" y="102119"/>
            <a:ext cx="9705528" cy="5945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 dirty="0">
                <a:latin typeface="Tahoma"/>
                <a:ea typeface="Tahoma"/>
                <a:cs typeface="Tahoma"/>
                <a:sym typeface="Tahoma"/>
              </a:rPr>
              <a:t>QUESTÃO </a:t>
            </a:r>
            <a:r>
              <a:rPr lang="pt-BR" sz="3200" b="1" dirty="0" smtClean="0">
                <a:latin typeface="Tahoma"/>
                <a:ea typeface="Tahoma"/>
                <a:cs typeface="Tahoma"/>
                <a:sym typeface="Tahoma"/>
              </a:rPr>
              <a:t>16– </a:t>
            </a:r>
            <a:endParaRPr sz="3200" b="1" dirty="0"/>
          </a:p>
        </p:txBody>
      </p:sp>
      <p:sp>
        <p:nvSpPr>
          <p:cNvPr id="389" name="Google Shape;389;p55"/>
          <p:cNvSpPr txBox="1">
            <a:spLocks noGrp="1"/>
          </p:cNvSpPr>
          <p:nvPr>
            <p:ph type="body" idx="1"/>
          </p:nvPr>
        </p:nvSpPr>
        <p:spPr>
          <a:xfrm>
            <a:off x="884420" y="827312"/>
            <a:ext cx="9144512" cy="645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r>
              <a:rPr lang="pt-BR" sz="2600" b="1" dirty="0" smtClean="0">
                <a:solidFill>
                  <a:srgbClr val="0070C0"/>
                </a:solidFill>
              </a:rPr>
              <a:t>QUE </a:t>
            </a:r>
            <a:r>
              <a:rPr lang="pt-BR" sz="2600" b="1" dirty="0">
                <a:solidFill>
                  <a:srgbClr val="0070C0"/>
                </a:solidFill>
              </a:rPr>
              <a:t>GÊNERO SOU EU</a:t>
            </a:r>
            <a:r>
              <a:rPr lang="pt-BR" sz="2600" b="1" dirty="0" smtClean="0">
                <a:solidFill>
                  <a:srgbClr val="0070C0"/>
                </a:solidFill>
              </a:rPr>
              <a:t>??? </a:t>
            </a:r>
            <a:endParaRPr sz="2600" b="1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sz="900" dirty="0"/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550" dirty="0" smtClean="0">
                <a:solidFill>
                  <a:schemeClr val="dk1"/>
                </a:solidFill>
              </a:rPr>
              <a:t>(A) É </a:t>
            </a:r>
            <a:r>
              <a:rPr lang="pt-BR" sz="2550" dirty="0">
                <a:solidFill>
                  <a:schemeClr val="dk1"/>
                </a:solidFill>
              </a:rPr>
              <a:t>o gênero mais antigo e que maior prazer causa</a:t>
            </a:r>
            <a:endParaRPr sz="2550" dirty="0"/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550" dirty="0">
                <a:solidFill>
                  <a:schemeClr val="dk1"/>
                </a:solidFill>
              </a:rPr>
              <a:t>às crianças. Apresenta as estruturas: versos, estrofes</a:t>
            </a:r>
            <a:endParaRPr sz="2550" dirty="0"/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550" dirty="0">
                <a:solidFill>
                  <a:schemeClr val="dk1"/>
                </a:solidFill>
              </a:rPr>
              <a:t>com ou sem rimas. </a:t>
            </a:r>
            <a:r>
              <a:rPr lang="pt-BR" sz="2550" dirty="0" smtClean="0">
                <a:solidFill>
                  <a:srgbClr val="FF0000"/>
                </a:solidFill>
              </a:rPr>
              <a:t>POEMA</a:t>
            </a:r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endParaRPr sz="800" dirty="0"/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550" dirty="0" smtClean="0">
                <a:solidFill>
                  <a:srgbClr val="FF0000"/>
                </a:solidFill>
              </a:rPr>
              <a:t>(B) É </a:t>
            </a:r>
            <a:r>
              <a:rPr lang="pt-BR" sz="2550" dirty="0">
                <a:solidFill>
                  <a:srgbClr val="FF0000"/>
                </a:solidFill>
              </a:rPr>
              <a:t>um texto literário que relata fatos do cotidiano de </a:t>
            </a:r>
            <a:endParaRPr sz="2550" dirty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550" dirty="0">
                <a:solidFill>
                  <a:srgbClr val="FF0000"/>
                </a:solidFill>
              </a:rPr>
              <a:t>forma criativa para atrair o leitor. </a:t>
            </a:r>
            <a:r>
              <a:rPr lang="pt-BR" sz="2550" u="sng" dirty="0" smtClean="0">
                <a:solidFill>
                  <a:srgbClr val="FF0000"/>
                </a:solidFill>
              </a:rPr>
              <a:t>CRÔNICA</a:t>
            </a:r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endParaRPr sz="800" u="sng" dirty="0"/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550" dirty="0" smtClean="0">
                <a:solidFill>
                  <a:schemeClr val="dk1"/>
                </a:solidFill>
              </a:rPr>
              <a:t>(C) É um texto produzido </a:t>
            </a:r>
            <a:r>
              <a:rPr lang="pt-BR" sz="2550" dirty="0">
                <a:solidFill>
                  <a:schemeClr val="dk1"/>
                </a:solidFill>
              </a:rPr>
              <a:t>por escritores que revivem</a:t>
            </a:r>
            <a:endParaRPr sz="2550" dirty="0"/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550" dirty="0">
                <a:solidFill>
                  <a:schemeClr val="dk1"/>
                </a:solidFill>
              </a:rPr>
              <a:t> uma época por meio de suas lembranças pessoais.</a:t>
            </a:r>
            <a:endParaRPr sz="2550" dirty="0"/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550" dirty="0">
                <a:solidFill>
                  <a:srgbClr val="FF0000"/>
                </a:solidFill>
              </a:rPr>
              <a:t>MÉMORIAS </a:t>
            </a:r>
            <a:r>
              <a:rPr lang="pt-BR" sz="2550" dirty="0" smtClean="0">
                <a:solidFill>
                  <a:srgbClr val="FF0000"/>
                </a:solidFill>
              </a:rPr>
              <a:t>LITERÁRIAS</a:t>
            </a:r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endParaRPr sz="800" dirty="0"/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550" dirty="0" smtClean="0">
                <a:solidFill>
                  <a:schemeClr val="dk1"/>
                </a:solidFill>
              </a:rPr>
              <a:t>(D) Trata-se </a:t>
            </a:r>
            <a:r>
              <a:rPr lang="pt-BR" sz="2550" dirty="0">
                <a:solidFill>
                  <a:schemeClr val="dk1"/>
                </a:solidFill>
              </a:rPr>
              <a:t>de uma montagem de imagens que </a:t>
            </a:r>
            <a:endParaRPr lang="pt-BR" sz="2550" dirty="0" smtClean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550" dirty="0" smtClean="0">
                <a:solidFill>
                  <a:schemeClr val="dk1"/>
                </a:solidFill>
              </a:rPr>
              <a:t>se </a:t>
            </a:r>
            <a:r>
              <a:rPr lang="pt-BR" sz="2550" dirty="0">
                <a:solidFill>
                  <a:schemeClr val="dk1"/>
                </a:solidFill>
              </a:rPr>
              <a:t>sucedem automaticamente, criando uma espécie </a:t>
            </a:r>
            <a:endParaRPr lang="pt-BR" sz="2550" dirty="0" smtClean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7000"/>
              </a:lnSpc>
              <a:spcBef>
                <a:spcPts val="0"/>
              </a:spcBef>
              <a:buSzPts val="1785"/>
              <a:buNone/>
            </a:pPr>
            <a:r>
              <a:rPr lang="pt-BR" sz="2550" dirty="0" smtClean="0">
                <a:solidFill>
                  <a:schemeClr val="dk1"/>
                </a:solidFill>
              </a:rPr>
              <a:t>de </a:t>
            </a:r>
            <a:r>
              <a:rPr lang="pt-BR" sz="2550" dirty="0">
                <a:solidFill>
                  <a:schemeClr val="dk1"/>
                </a:solidFill>
              </a:rPr>
              <a:t>vídeo curto</a:t>
            </a:r>
            <a:r>
              <a:rPr lang="pt-BR" sz="2550" dirty="0" smtClean="0">
                <a:solidFill>
                  <a:schemeClr val="dk1"/>
                </a:solidFill>
              </a:rPr>
              <a:t>. </a:t>
            </a:r>
            <a:r>
              <a:rPr lang="pt-BR" sz="2550" dirty="0" smtClean="0">
                <a:solidFill>
                  <a:srgbClr val="FF0000"/>
                </a:solidFill>
              </a:rPr>
              <a:t>GIF</a:t>
            </a:r>
            <a:endParaRPr sz="2550" dirty="0"/>
          </a:p>
        </p:txBody>
      </p:sp>
      <p:pic>
        <p:nvPicPr>
          <p:cNvPr id="390" name="Google Shape;390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2250511"/>
            <a:ext cx="920552" cy="10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964635"/>
            <a:ext cx="920552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4021" y="3331923"/>
            <a:ext cx="920552" cy="116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4021" y="4496844"/>
            <a:ext cx="920552" cy="111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5615965"/>
            <a:ext cx="920552" cy="12420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eta para a direita 8"/>
          <p:cNvSpPr/>
          <p:nvPr/>
        </p:nvSpPr>
        <p:spPr>
          <a:xfrm>
            <a:off x="194872" y="3105819"/>
            <a:ext cx="614597" cy="5246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b0f2554a2_0_22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2</a:t>
            </a:r>
            <a:endParaRPr sz="3200" b="1"/>
          </a:p>
        </p:txBody>
      </p:sp>
      <p:sp>
        <p:nvSpPr>
          <p:cNvPr id="121" name="Google Shape;121;geb0f2554a2_0_22"/>
          <p:cNvSpPr txBox="1">
            <a:spLocks noGrp="1"/>
          </p:cNvSpPr>
          <p:nvPr>
            <p:ph type="body" idx="1"/>
          </p:nvPr>
        </p:nvSpPr>
        <p:spPr>
          <a:xfrm>
            <a:off x="200472" y="1335314"/>
            <a:ext cx="9540300" cy="533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275"/>
              <a:buNone/>
            </a:pPr>
            <a:r>
              <a:rPr lang="pt-BR" sz="3000" b="1" dirty="0" smtClean="0"/>
              <a:t>No </a:t>
            </a:r>
            <a:r>
              <a:rPr lang="pt-BR" sz="3000" b="1" dirty="0"/>
              <a:t>texto, a palavra “clandestinas” estabelece  uma relação direta  com a ideia de</a:t>
            </a: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275"/>
              <a:buNone/>
            </a:pPr>
            <a:r>
              <a:rPr lang="pt-BR" sz="3000" dirty="0" smtClean="0"/>
              <a:t>(</a:t>
            </a:r>
            <a:r>
              <a:rPr lang="pt-BR" sz="3000" dirty="0"/>
              <a:t>A) ilegalidade.</a:t>
            </a:r>
            <a:endParaRPr sz="30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275"/>
              <a:buNone/>
            </a:pPr>
            <a:r>
              <a:rPr lang="pt-BR" sz="3000" dirty="0" smtClean="0"/>
              <a:t>(</a:t>
            </a:r>
            <a:r>
              <a:rPr lang="pt-BR" sz="3000" dirty="0"/>
              <a:t>B) integridade.</a:t>
            </a:r>
            <a:endParaRPr sz="30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275"/>
              <a:buNone/>
            </a:pPr>
            <a:r>
              <a:rPr lang="pt-BR" sz="3000" dirty="0" smtClean="0"/>
              <a:t>(</a:t>
            </a:r>
            <a:r>
              <a:rPr lang="pt-BR" sz="3000" dirty="0"/>
              <a:t>C) insalubridade.</a:t>
            </a:r>
            <a:endParaRPr sz="30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275"/>
              <a:buNone/>
            </a:pPr>
            <a:r>
              <a:rPr lang="pt-BR" sz="3000" dirty="0" smtClean="0"/>
              <a:t>(</a:t>
            </a:r>
            <a:r>
              <a:rPr lang="pt-BR" sz="3000" dirty="0"/>
              <a:t>D) inconformidade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42608"/>
              <a:buNone/>
            </a:pPr>
            <a:r>
              <a:rPr lang="pt-BR" sz="3000" dirty="0"/>
              <a:t/>
            </a:r>
            <a:br>
              <a:rPr lang="pt-BR" sz="3000" dirty="0"/>
            </a:br>
            <a:endParaRPr sz="300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300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300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3000" dirty="0"/>
          </a:p>
        </p:txBody>
      </p:sp>
      <p:pic>
        <p:nvPicPr>
          <p:cNvPr id="5" name="Picture 2" descr="Emoji Trends Of 2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90" y="3954466"/>
            <a:ext cx="331095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b0f2554a2_0_60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600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2</a:t>
            </a:r>
            <a:endParaRPr sz="3200" b="1"/>
          </a:p>
        </p:txBody>
      </p:sp>
      <p:sp>
        <p:nvSpPr>
          <p:cNvPr id="128" name="Google Shape;128;geb0f2554a2_0_60"/>
          <p:cNvSpPr txBox="1">
            <a:spLocks noGrp="1"/>
          </p:cNvSpPr>
          <p:nvPr>
            <p:ph type="body" idx="1"/>
          </p:nvPr>
        </p:nvSpPr>
        <p:spPr>
          <a:xfrm>
            <a:off x="200472" y="1277256"/>
            <a:ext cx="9540300" cy="53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275"/>
              <a:buNone/>
            </a:pPr>
            <a:r>
              <a:rPr lang="pt-BR" sz="3000" b="1" dirty="0" smtClean="0"/>
              <a:t>No </a:t>
            </a:r>
            <a:r>
              <a:rPr lang="pt-BR" sz="3000" b="1" dirty="0"/>
              <a:t>texto, a palavra “clandestinas” estabelece  uma relação direta  com a ideia de</a:t>
            </a: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275"/>
              <a:buNone/>
            </a:pPr>
            <a:r>
              <a:rPr lang="pt-BR" sz="3000" dirty="0"/>
              <a:t> </a:t>
            </a:r>
            <a:r>
              <a:rPr lang="pt-BR" sz="3000" dirty="0" smtClean="0">
                <a:solidFill>
                  <a:srgbClr val="FF0000"/>
                </a:solidFill>
              </a:rPr>
              <a:t>(</a:t>
            </a:r>
            <a:r>
              <a:rPr lang="pt-BR" sz="3000" dirty="0">
                <a:solidFill>
                  <a:srgbClr val="FF0000"/>
                </a:solidFill>
              </a:rPr>
              <a:t>A) ilegalidade.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275"/>
              <a:buNone/>
            </a:pPr>
            <a:r>
              <a:rPr lang="pt-BR" sz="3000" dirty="0" smtClean="0"/>
              <a:t>(</a:t>
            </a:r>
            <a:r>
              <a:rPr lang="pt-BR" sz="3000" dirty="0"/>
              <a:t>B) integridade.</a:t>
            </a:r>
            <a:endParaRPr sz="30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275"/>
              <a:buNone/>
            </a:pPr>
            <a:r>
              <a:rPr lang="pt-BR" sz="3000" dirty="0" smtClean="0"/>
              <a:t>(</a:t>
            </a:r>
            <a:r>
              <a:rPr lang="pt-BR" sz="3000" dirty="0"/>
              <a:t>C) insalubridade.</a:t>
            </a:r>
            <a:endParaRPr sz="30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275"/>
              <a:buNone/>
            </a:pPr>
            <a:r>
              <a:rPr lang="pt-BR" sz="3000" dirty="0"/>
              <a:t> </a:t>
            </a:r>
            <a:r>
              <a:rPr lang="pt-BR" sz="3000" dirty="0" smtClean="0"/>
              <a:t>(</a:t>
            </a:r>
            <a:r>
              <a:rPr lang="pt-BR" sz="3000" dirty="0"/>
              <a:t>D) inconformidade</a:t>
            </a:r>
            <a:r>
              <a:rPr lang="pt-BR" sz="3000" dirty="0" smtClean="0"/>
              <a:t>.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42608"/>
              <a:buNone/>
            </a:pPr>
            <a:r>
              <a:rPr lang="pt-BR" sz="3000" dirty="0"/>
              <a:t/>
            </a:r>
            <a:br>
              <a:rPr lang="pt-BR" sz="3000" dirty="0"/>
            </a:br>
            <a:endParaRPr sz="300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300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300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3000" dirty="0"/>
          </a:p>
        </p:txBody>
      </p:sp>
      <p:pic>
        <p:nvPicPr>
          <p:cNvPr id="129" name="Google Shape;129;geb0f2554a2_0_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5572125"/>
            <a:ext cx="920552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6671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</a:t>
            </a:r>
            <a:r>
              <a:rPr lang="pt-BR" sz="3200" b="1"/>
              <a:t>ÕES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</a:t>
            </a:r>
            <a:r>
              <a:rPr lang="pt-BR" sz="3200" b="1"/>
              <a:t>3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b="1"/>
              <a:t>a</a:t>
            </a: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 0</a:t>
            </a:r>
            <a:r>
              <a:rPr lang="pt-BR" sz="3200" b="1"/>
              <a:t>5</a:t>
            </a:r>
            <a:endParaRPr sz="3200" b="1"/>
          </a:p>
        </p:txBody>
      </p:sp>
      <p:sp>
        <p:nvSpPr>
          <p:cNvPr id="135" name="Google Shape;135;p9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342900" lvl="0" indent="-229552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  <a:p>
            <a:pPr marL="0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785"/>
              <a:buNone/>
            </a:pPr>
            <a:endParaRPr sz="2550"/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4">
            <a:alphaModFix/>
            <a:lum contrast="20000"/>
          </a:blip>
          <a:srcRect/>
          <a:stretch/>
        </p:blipFill>
        <p:spPr>
          <a:xfrm>
            <a:off x="848544" y="827315"/>
            <a:ext cx="8208912" cy="5987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3</a:t>
            </a:r>
            <a:endParaRPr sz="3200" b="1"/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200472" y="1349829"/>
            <a:ext cx="9540428" cy="531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18"/>
              </a:spcBef>
              <a:spcAft>
                <a:spcPts val="600"/>
              </a:spcAft>
              <a:buSzPct val="70000"/>
              <a:buNone/>
            </a:pPr>
            <a:r>
              <a:rPr lang="pt-BR" sz="3000" b="1" dirty="0" smtClean="0"/>
              <a:t>Nesse </a:t>
            </a:r>
            <a:r>
              <a:rPr lang="pt-BR" sz="3000" b="1" dirty="0"/>
              <a:t>texto, a personagem faz uso de uma  linguagem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518"/>
              </a:spcBef>
              <a:spcAft>
                <a:spcPts val="600"/>
              </a:spcAft>
              <a:buSzPct val="70000"/>
              <a:buNone/>
            </a:pPr>
            <a:endParaRPr sz="800" dirty="0"/>
          </a:p>
          <a:p>
            <a:pPr marL="342900" lvl="0" indent="-333565" algn="l" rtl="0">
              <a:lnSpc>
                <a:spcPct val="100000"/>
              </a:lnSpc>
              <a:spcBef>
                <a:spcPts val="518"/>
              </a:spcBef>
              <a:spcAft>
                <a:spcPts val="600"/>
              </a:spcAft>
              <a:buSzPct val="70000"/>
              <a:buNone/>
            </a:pPr>
            <a:r>
              <a:rPr lang="pt-BR" sz="3000" dirty="0" smtClean="0"/>
              <a:t>(A) característica </a:t>
            </a:r>
            <a:r>
              <a:rPr lang="pt-BR" sz="3000" dirty="0"/>
              <a:t>de outras épocas. </a:t>
            </a:r>
            <a:endParaRPr sz="3000" dirty="0"/>
          </a:p>
          <a:p>
            <a:pPr marL="342900" lvl="0" indent="-333565" algn="l" rtl="0">
              <a:lnSpc>
                <a:spcPct val="100000"/>
              </a:lnSpc>
              <a:spcBef>
                <a:spcPts val="518"/>
              </a:spcBef>
              <a:spcAft>
                <a:spcPts val="600"/>
              </a:spcAft>
              <a:buSzPct val="70000"/>
              <a:buNone/>
            </a:pPr>
            <a:r>
              <a:rPr lang="pt-BR" sz="3000" dirty="0" smtClean="0"/>
              <a:t>(</a:t>
            </a:r>
            <a:r>
              <a:rPr lang="pt-BR" sz="3000" dirty="0"/>
              <a:t>B) comum em bate-papo com amigos</a:t>
            </a:r>
            <a:r>
              <a:rPr lang="pt-BR" sz="3000" dirty="0" smtClean="0"/>
              <a:t>.</a:t>
            </a:r>
            <a:endParaRPr sz="3000" dirty="0"/>
          </a:p>
          <a:p>
            <a:pPr marL="342900" lvl="0" indent="-333565" algn="l" rtl="0">
              <a:lnSpc>
                <a:spcPct val="100000"/>
              </a:lnSpc>
              <a:spcBef>
                <a:spcPts val="518"/>
              </a:spcBef>
              <a:spcAft>
                <a:spcPts val="600"/>
              </a:spcAft>
              <a:buSzPct val="70000"/>
              <a:buNone/>
            </a:pPr>
            <a:r>
              <a:rPr lang="pt-BR" sz="3000" dirty="0"/>
              <a:t>(C) específica da área de informática. </a:t>
            </a:r>
            <a:endParaRPr sz="3000" dirty="0"/>
          </a:p>
          <a:p>
            <a:pPr marL="342900" lvl="0" indent="-333565" algn="l" rtl="0">
              <a:lnSpc>
                <a:spcPct val="100000"/>
              </a:lnSpc>
              <a:spcBef>
                <a:spcPts val="518"/>
              </a:spcBef>
              <a:spcAft>
                <a:spcPts val="600"/>
              </a:spcAft>
              <a:buSzPct val="70000"/>
              <a:buNone/>
            </a:pPr>
            <a:r>
              <a:rPr lang="pt-BR" sz="3000" dirty="0"/>
              <a:t>(D) própria de </a:t>
            </a:r>
            <a:r>
              <a:rPr lang="pt-BR" sz="3000" dirty="0" smtClean="0"/>
              <a:t>revistas </a:t>
            </a:r>
            <a:r>
              <a:rPr lang="pt-BR" sz="3000" dirty="0"/>
              <a:t>científicas. </a:t>
            </a:r>
            <a:endParaRPr sz="2550" dirty="0"/>
          </a:p>
        </p:txBody>
      </p:sp>
      <p:pic>
        <p:nvPicPr>
          <p:cNvPr id="5" name="Picture 2" descr="Curso de Pedagogia UFPel » fazer-emoticons-para-mensagen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30" y="4077072"/>
            <a:ext cx="2637815" cy="25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200472" y="116632"/>
            <a:ext cx="9705528" cy="83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lang="pt-BR" sz="3200" b="1">
                <a:latin typeface="Tahoma"/>
                <a:ea typeface="Tahoma"/>
                <a:cs typeface="Tahoma"/>
                <a:sym typeface="Tahoma"/>
              </a:rPr>
              <a:t>QUESTÃO 0</a:t>
            </a:r>
            <a:r>
              <a:rPr lang="pt-BR" sz="3200" b="1"/>
              <a:t>3</a:t>
            </a:r>
            <a:endParaRPr sz="3200" b="1"/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200472" y="1124744"/>
            <a:ext cx="9540428" cy="55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0" lvl="0" indent="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SzPct val="70000"/>
              <a:buNone/>
            </a:pPr>
            <a:r>
              <a:rPr lang="pt-BR" sz="3000" b="1" dirty="0"/>
              <a:t>Nesse texto, a personagem faz uso de uma  linguagem</a:t>
            </a:r>
            <a:endParaRPr sz="3000" b="1" dirty="0"/>
          </a:p>
          <a:p>
            <a:pPr marL="0" lvl="0" indent="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SzPct val="70000"/>
              <a:buNone/>
            </a:pPr>
            <a:endParaRPr sz="3000" dirty="0"/>
          </a:p>
          <a:p>
            <a:pPr marL="342900" lvl="0" indent="-333565" algn="l" rtl="0">
              <a:lnSpc>
                <a:spcPct val="100000"/>
              </a:lnSpc>
              <a:spcBef>
                <a:spcPts val="518"/>
              </a:spcBef>
              <a:spcAft>
                <a:spcPts val="600"/>
              </a:spcAft>
              <a:buSzPct val="70000"/>
              <a:buNone/>
            </a:pPr>
            <a:r>
              <a:rPr lang="pt-BR" sz="3000" dirty="0" smtClean="0"/>
              <a:t>(A) característica </a:t>
            </a:r>
            <a:r>
              <a:rPr lang="pt-BR" sz="3000" dirty="0"/>
              <a:t>de outras épocas. </a:t>
            </a:r>
            <a:endParaRPr sz="3000" dirty="0"/>
          </a:p>
          <a:p>
            <a:pPr marL="342900" lvl="0" indent="-333565" algn="l" rtl="0">
              <a:lnSpc>
                <a:spcPct val="100000"/>
              </a:lnSpc>
              <a:spcBef>
                <a:spcPts val="518"/>
              </a:spcBef>
              <a:spcAft>
                <a:spcPts val="600"/>
              </a:spcAft>
              <a:buSzPct val="70000"/>
              <a:buNone/>
            </a:pPr>
            <a:r>
              <a:rPr lang="pt-BR" sz="3000" dirty="0" smtClean="0">
                <a:solidFill>
                  <a:srgbClr val="FF0000"/>
                </a:solidFill>
              </a:rPr>
              <a:t>(</a:t>
            </a:r>
            <a:r>
              <a:rPr lang="pt-BR" sz="3000" dirty="0">
                <a:solidFill>
                  <a:srgbClr val="FF0000"/>
                </a:solidFill>
              </a:rPr>
              <a:t>B) comum em bate-papo com amigos.</a:t>
            </a:r>
            <a:endParaRPr sz="3000" dirty="0"/>
          </a:p>
          <a:p>
            <a:pPr marL="342900" lvl="0" indent="-333565" algn="l" rtl="0">
              <a:lnSpc>
                <a:spcPct val="100000"/>
              </a:lnSpc>
              <a:spcBef>
                <a:spcPts val="518"/>
              </a:spcBef>
              <a:spcAft>
                <a:spcPts val="600"/>
              </a:spcAft>
              <a:buSzPct val="70000"/>
              <a:buNone/>
            </a:pPr>
            <a:r>
              <a:rPr lang="pt-BR" sz="3000" dirty="0" smtClean="0"/>
              <a:t>(</a:t>
            </a:r>
            <a:r>
              <a:rPr lang="pt-BR" sz="3000" dirty="0"/>
              <a:t>C) específica da área de informática. </a:t>
            </a:r>
            <a:endParaRPr sz="3000" dirty="0"/>
          </a:p>
          <a:p>
            <a:pPr marL="342900" lvl="0" indent="-333565" algn="l" rtl="0">
              <a:lnSpc>
                <a:spcPct val="100000"/>
              </a:lnSpc>
              <a:spcBef>
                <a:spcPts val="518"/>
              </a:spcBef>
              <a:spcAft>
                <a:spcPts val="600"/>
              </a:spcAft>
              <a:buSzPct val="70000"/>
              <a:buNone/>
            </a:pPr>
            <a:r>
              <a:rPr lang="pt-BR" sz="3000" dirty="0" smtClean="0"/>
              <a:t>(</a:t>
            </a:r>
            <a:r>
              <a:rPr lang="pt-BR" sz="3000" dirty="0"/>
              <a:t>D) própria de revistas científicas. 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SzPct val="70000"/>
              <a:buNone/>
            </a:pPr>
            <a:r>
              <a:rPr lang="pt-BR" sz="2800" dirty="0"/>
              <a:t/>
            </a:r>
            <a:br>
              <a:rPr lang="pt-BR" sz="2800" dirty="0"/>
            </a:b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  <a:p>
            <a:pPr marL="342900" lvl="0" indent="-238086" algn="l" rtl="0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SzPct val="70000"/>
              <a:buNone/>
            </a:pPr>
            <a:endParaRPr sz="2550" dirty="0"/>
          </a:p>
        </p:txBody>
      </p:sp>
      <p:pic>
        <p:nvPicPr>
          <p:cNvPr id="150" name="Google Shape;15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5572125"/>
            <a:ext cx="920552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agem">
  <a:themeElements>
    <a:clrScheme name="Concurso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1926</Words>
  <Application>Microsoft Office PowerPoint</Application>
  <PresentationFormat>Papel A4 (210 x 297 mm)</PresentationFormat>
  <Paragraphs>303</Paragraphs>
  <Slides>42</Slides>
  <Notes>42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Arial</vt:lpstr>
      <vt:lpstr>Noto Sans Symbols</vt:lpstr>
      <vt:lpstr>Tahoma</vt:lpstr>
      <vt:lpstr>Viagem</vt:lpstr>
      <vt:lpstr>GINCANA – DESCRITORES </vt:lpstr>
      <vt:lpstr>QUESTÕES 01 e 02</vt:lpstr>
      <vt:lpstr>QUESTÃO 01</vt:lpstr>
      <vt:lpstr>QUESTÃO 01</vt:lpstr>
      <vt:lpstr>QUESTÃO 02</vt:lpstr>
      <vt:lpstr>QUESTÃO 02</vt:lpstr>
      <vt:lpstr>QUESTÕES 03 a 05</vt:lpstr>
      <vt:lpstr>QUESTÃO 03</vt:lpstr>
      <vt:lpstr>QUESTÃO 03</vt:lpstr>
      <vt:lpstr>QUESTÃO 04</vt:lpstr>
      <vt:lpstr>QUESTÃO 04</vt:lpstr>
      <vt:lpstr>QUESTÃO 05</vt:lpstr>
      <vt:lpstr>QUESTÃO 05</vt:lpstr>
      <vt:lpstr>QUESTÕES  06 a 08</vt:lpstr>
      <vt:lpstr>QUESTÃO 06</vt:lpstr>
      <vt:lpstr>QUESTÃO 06</vt:lpstr>
      <vt:lpstr>QUESTÃO 07</vt:lpstr>
      <vt:lpstr>QUESTÃO 07</vt:lpstr>
      <vt:lpstr>QUESTÃO 08</vt:lpstr>
      <vt:lpstr>QUESTÃO 08</vt:lpstr>
      <vt:lpstr>QUESTÕES  09 e 10</vt:lpstr>
      <vt:lpstr>QUESTÃO 09</vt:lpstr>
      <vt:lpstr>QUESTÃO 09</vt:lpstr>
      <vt:lpstr>QUESTÃO 10</vt:lpstr>
      <vt:lpstr>QUESTÃO 10</vt:lpstr>
      <vt:lpstr>QUESTÃO 11</vt:lpstr>
      <vt:lpstr>QUESTÃO 11</vt:lpstr>
      <vt:lpstr>QUESTÃO 11</vt:lpstr>
      <vt:lpstr>QUESTÃO 12</vt:lpstr>
      <vt:lpstr>QUESTÃO 12</vt:lpstr>
      <vt:lpstr>QUESTÃO 12</vt:lpstr>
      <vt:lpstr>QUESTÃO 13 </vt:lpstr>
      <vt:lpstr>QUESTÃO 13</vt:lpstr>
      <vt:lpstr>QUESTÃO 13</vt:lpstr>
      <vt:lpstr>QUESTÃO 14</vt:lpstr>
      <vt:lpstr>QUESTÃO 14</vt:lpstr>
      <vt:lpstr>QUESTÃO 14</vt:lpstr>
      <vt:lpstr>QUESTÃO 15</vt:lpstr>
      <vt:lpstr>QUESTÃO 15</vt:lpstr>
      <vt:lpstr>QUESTÃO 15</vt:lpstr>
      <vt:lpstr>QUESTÃO 16 </vt:lpstr>
      <vt:lpstr>QUESTÃO 16–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GINCANA – DESCRITORES</dc:title>
  <dc:creator>Usuário do Windows</dc:creator>
  <cp:lastModifiedBy>CIRLEY</cp:lastModifiedBy>
  <cp:revision>12</cp:revision>
  <dcterms:created xsi:type="dcterms:W3CDTF">2021-08-17T18:20:55Z</dcterms:created>
  <dcterms:modified xsi:type="dcterms:W3CDTF">2021-08-25T03:02:25Z</dcterms:modified>
</cp:coreProperties>
</file>