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5" r:id="rId4"/>
    <p:sldId id="259" r:id="rId5"/>
    <p:sldId id="306" r:id="rId6"/>
    <p:sldId id="261" r:id="rId7"/>
    <p:sldId id="307" r:id="rId8"/>
    <p:sldId id="263" r:id="rId9"/>
    <p:sldId id="308" r:id="rId10"/>
    <p:sldId id="265" r:id="rId11"/>
    <p:sldId id="309" r:id="rId12"/>
    <p:sldId id="267" r:id="rId13"/>
    <p:sldId id="310" r:id="rId14"/>
    <p:sldId id="269" r:id="rId15"/>
    <p:sldId id="311" r:id="rId16"/>
    <p:sldId id="271" r:id="rId17"/>
    <p:sldId id="312" r:id="rId18"/>
    <p:sldId id="273" r:id="rId19"/>
    <p:sldId id="313" r:id="rId20"/>
    <p:sldId id="275" r:id="rId21"/>
    <p:sldId id="314" r:id="rId22"/>
    <p:sldId id="277" r:id="rId23"/>
    <p:sldId id="299" r:id="rId24"/>
    <p:sldId id="279" r:id="rId25"/>
    <p:sldId id="315" r:id="rId26"/>
    <p:sldId id="281" r:id="rId27"/>
    <p:sldId id="316" r:id="rId28"/>
    <p:sldId id="283" r:id="rId29"/>
    <p:sldId id="317" r:id="rId30"/>
    <p:sldId id="285" r:id="rId31"/>
    <p:sldId id="318" r:id="rId32"/>
    <p:sldId id="287" r:id="rId33"/>
    <p:sldId id="319" r:id="rId34"/>
  </p:sldIdLst>
  <p:sldSz cx="9906000" cy="6858000" type="A4"/>
  <p:notesSz cx="6858000" cy="9144000"/>
  <p:defaultTextStyle>
    <a:defPPr>
      <a:defRPr lang="pt-BR"/>
    </a:defPPr>
    <a:lvl1pPr marL="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E4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2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57212" y="5349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412750" y="4853412"/>
            <a:ext cx="916305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12750" y="3886200"/>
            <a:ext cx="916305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24/10/2021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24/10/2021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29500" y="549277"/>
            <a:ext cx="19812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549277"/>
            <a:ext cx="67691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24/10/2021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24/10/2021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879850" y="76201"/>
            <a:ext cx="31369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57212" y="3444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12750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24/10/2021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95515" y="2947086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24/10/2021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30200" y="5410200"/>
            <a:ext cx="932815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4898" y="666750"/>
            <a:ext cx="4648102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5032111" y="666750"/>
            <a:ext cx="464992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304898" y="1316038"/>
            <a:ext cx="46481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5036124" y="1316038"/>
            <a:ext cx="464591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24/10/2021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915400" y="6477000"/>
            <a:ext cx="825500" cy="246888"/>
          </a:xfrm>
        </p:spPr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57212" y="601980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24/10/2021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24/10/2021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57212" y="5849118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95300" y="5486400"/>
            <a:ext cx="916305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95300" y="609600"/>
            <a:ext cx="3259006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872971" y="609600"/>
            <a:ext cx="5785379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24/10/2021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797300" y="616634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24/10/2021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412750" y="4993760"/>
            <a:ext cx="635635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412750" y="5533218"/>
            <a:ext cx="635635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30200" y="1554163"/>
            <a:ext cx="94107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DFECD8-FAE1-49B7-9FEB-02EA16F20A3E}" type="datetimeFigureOut">
              <a:rPr lang="pt-BR" smtClean="0"/>
              <a:pPr/>
              <a:t>24/10/2021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57212" y="1057987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75000"/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8504" y="476672"/>
            <a:ext cx="5616624" cy="2520280"/>
          </a:xfrm>
          <a:solidFill>
            <a:srgbClr val="B8E4EE"/>
          </a:solidFill>
        </p:spPr>
        <p:txBody>
          <a:bodyPr>
            <a:normAutofit/>
          </a:bodyPr>
          <a:lstStyle/>
          <a:p>
            <a:r>
              <a:rPr lang="pt-BR" sz="4400" b="1" dirty="0" smtClean="0"/>
              <a:t>GINCANA – DESCRITORES 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28664" y="3356992"/>
            <a:ext cx="7272808" cy="1512168"/>
          </a:xfrm>
        </p:spPr>
        <p:txBody>
          <a:bodyPr>
            <a:normAutofit lnSpcReduction="10000"/>
          </a:bodyPr>
          <a:lstStyle/>
          <a:p>
            <a:pPr algn="r"/>
            <a:endParaRPr lang="pt-BR" sz="2800" dirty="0" smtClean="0"/>
          </a:p>
          <a:p>
            <a:pPr algn="r"/>
            <a:r>
              <a:rPr lang="pt-BR" sz="2800" b="1" dirty="0" smtClean="0"/>
              <a:t>Matemática</a:t>
            </a:r>
          </a:p>
          <a:p>
            <a:pPr algn="r"/>
            <a:r>
              <a:rPr lang="pt-BR" sz="2800" dirty="0" smtClean="0"/>
              <a:t>5º ANO – Ensino Fundamental</a:t>
            </a:r>
            <a:endParaRPr lang="pt-BR" sz="2800" dirty="0"/>
          </a:p>
        </p:txBody>
      </p:sp>
      <p:pic>
        <p:nvPicPr>
          <p:cNvPr id="1026" name="Picture 2" descr="F:\logomarca_saep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9144" y="72007"/>
            <a:ext cx="3435056" cy="3068961"/>
          </a:xfrm>
          <a:prstGeom prst="rect">
            <a:avLst/>
          </a:prstGeom>
          <a:noFill/>
        </p:spPr>
      </p:pic>
      <p:pic>
        <p:nvPicPr>
          <p:cNvPr id="1027" name="Picture 3" descr="F:\logo educação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44877" y="5589240"/>
            <a:ext cx="4461123" cy="1268760"/>
          </a:xfrm>
          <a:prstGeom prst="rect">
            <a:avLst/>
          </a:prstGeom>
          <a:noFill/>
        </p:spPr>
      </p:pic>
      <p:sp>
        <p:nvSpPr>
          <p:cNvPr id="7" name="Triângulo retângulo 6"/>
          <p:cNvSpPr/>
          <p:nvPr/>
        </p:nvSpPr>
        <p:spPr>
          <a:xfrm>
            <a:off x="-15552" y="4005064"/>
            <a:ext cx="3744416" cy="288032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05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30200" y="1268761"/>
            <a:ext cx="9410700" cy="558924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t-BR" sz="3500" dirty="0" smtClean="0"/>
              <a:t>Em uma certa livraria tem 5 milhares de livros </a:t>
            </a:r>
            <a:r>
              <a:rPr lang="pt-BR" sz="3500" dirty="0" smtClean="0"/>
              <a:t>de matemática</a:t>
            </a:r>
            <a:r>
              <a:rPr lang="pt-BR" sz="3500" dirty="0" smtClean="0"/>
              <a:t>, 8 centenas de livros de literatura, </a:t>
            </a:r>
            <a:r>
              <a:rPr lang="pt-BR" sz="3500" dirty="0" smtClean="0"/>
              <a:t>4 dezenas </a:t>
            </a:r>
            <a:r>
              <a:rPr lang="pt-BR" sz="3500" dirty="0" smtClean="0"/>
              <a:t>de livros de geografia e 9 dicionários. </a:t>
            </a:r>
            <a:r>
              <a:rPr lang="pt-BR" sz="3500" dirty="0" smtClean="0"/>
              <a:t>A quantidade </a:t>
            </a:r>
            <a:r>
              <a:rPr lang="pt-BR" sz="3500" dirty="0" smtClean="0"/>
              <a:t>de livros dessa livraria é igual a</a:t>
            </a:r>
          </a:p>
          <a:p>
            <a:pPr algn="just">
              <a:buNone/>
            </a:pPr>
            <a:r>
              <a:rPr lang="pt-BR" sz="3500" dirty="0" smtClean="0"/>
              <a:t>(A) 4859</a:t>
            </a:r>
          </a:p>
          <a:p>
            <a:pPr algn="just">
              <a:buNone/>
            </a:pPr>
            <a:r>
              <a:rPr lang="pt-BR" sz="3500" dirty="0" smtClean="0"/>
              <a:t>(B) 5849</a:t>
            </a:r>
          </a:p>
          <a:p>
            <a:pPr algn="just">
              <a:buNone/>
            </a:pPr>
            <a:r>
              <a:rPr lang="pt-BR" sz="3500" dirty="0" smtClean="0"/>
              <a:t>(C) 8945</a:t>
            </a:r>
          </a:p>
          <a:p>
            <a:pPr algn="just">
              <a:buNone/>
            </a:pPr>
            <a:r>
              <a:rPr lang="pt-BR" sz="3500" dirty="0" smtClean="0"/>
              <a:t>(D) </a:t>
            </a:r>
            <a:r>
              <a:rPr lang="pt-BR" sz="3500" dirty="0" smtClean="0"/>
              <a:t>9854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05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30200" y="1268761"/>
            <a:ext cx="9410700" cy="558924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t-BR" sz="3500" dirty="0" smtClean="0"/>
              <a:t>Em uma certa livraria tem 5 milhares de livros </a:t>
            </a:r>
            <a:r>
              <a:rPr lang="pt-BR" sz="3500" dirty="0" smtClean="0"/>
              <a:t>de matemática</a:t>
            </a:r>
            <a:r>
              <a:rPr lang="pt-BR" sz="3500" dirty="0" smtClean="0"/>
              <a:t>, 8 centenas de livros de literatura, </a:t>
            </a:r>
            <a:r>
              <a:rPr lang="pt-BR" sz="3500" dirty="0" smtClean="0"/>
              <a:t>4 dezenas </a:t>
            </a:r>
            <a:r>
              <a:rPr lang="pt-BR" sz="3500" dirty="0" smtClean="0"/>
              <a:t>de livros de geografia e 9 dicionários. </a:t>
            </a:r>
            <a:r>
              <a:rPr lang="pt-BR" sz="3500" dirty="0" smtClean="0"/>
              <a:t>A quantidade </a:t>
            </a:r>
            <a:r>
              <a:rPr lang="pt-BR" sz="3500" dirty="0" smtClean="0"/>
              <a:t>de livros dessa livraria é igual a</a:t>
            </a:r>
          </a:p>
          <a:p>
            <a:pPr algn="just">
              <a:buNone/>
            </a:pPr>
            <a:r>
              <a:rPr lang="pt-BR" sz="3500" dirty="0" smtClean="0"/>
              <a:t>(A) 4859</a:t>
            </a:r>
          </a:p>
          <a:p>
            <a:pPr algn="just">
              <a:buNone/>
            </a:pPr>
            <a:r>
              <a:rPr lang="pt-BR" sz="3500" b="1" dirty="0" smtClean="0">
                <a:solidFill>
                  <a:srgbClr val="FF0000"/>
                </a:solidFill>
              </a:rPr>
              <a:t>(B) 5849</a:t>
            </a:r>
          </a:p>
          <a:p>
            <a:pPr algn="just">
              <a:buNone/>
            </a:pPr>
            <a:r>
              <a:rPr lang="pt-BR" sz="3500" dirty="0" smtClean="0"/>
              <a:t>(C) 8945</a:t>
            </a:r>
          </a:p>
          <a:p>
            <a:pPr algn="just">
              <a:buNone/>
            </a:pPr>
            <a:r>
              <a:rPr lang="pt-BR" sz="3500" dirty="0" smtClean="0"/>
              <a:t>(D) </a:t>
            </a:r>
            <a:r>
              <a:rPr lang="pt-BR" sz="3500" dirty="0" smtClean="0"/>
              <a:t>9854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0200" y="1554163"/>
            <a:ext cx="9410700" cy="5303837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t-BR" sz="3600" dirty="0" smtClean="0"/>
              <a:t>Adicionando 2305 + 352 encontramos </a:t>
            </a:r>
            <a:r>
              <a:rPr lang="pt-BR" sz="3600" dirty="0" smtClean="0"/>
              <a:t>um resultado </a:t>
            </a:r>
            <a:r>
              <a:rPr lang="pt-BR" sz="3600" dirty="0" smtClean="0"/>
              <a:t>igual a</a:t>
            </a:r>
          </a:p>
          <a:p>
            <a:pPr algn="just">
              <a:buNone/>
            </a:pPr>
            <a:r>
              <a:rPr lang="pt-BR" sz="3600" dirty="0" smtClean="0"/>
              <a:t>(A) 2057</a:t>
            </a:r>
          </a:p>
          <a:p>
            <a:pPr algn="just">
              <a:buNone/>
            </a:pPr>
            <a:r>
              <a:rPr lang="pt-BR" sz="3600" dirty="0" smtClean="0"/>
              <a:t>(B) 2657</a:t>
            </a:r>
          </a:p>
          <a:p>
            <a:pPr algn="just">
              <a:buNone/>
            </a:pPr>
            <a:r>
              <a:rPr lang="pt-BR" sz="3600" dirty="0" smtClean="0"/>
              <a:t>(C) 4805</a:t>
            </a:r>
          </a:p>
          <a:p>
            <a:pPr algn="just">
              <a:buNone/>
            </a:pPr>
            <a:r>
              <a:rPr lang="pt-BR" sz="3600" dirty="0" smtClean="0"/>
              <a:t>(D) </a:t>
            </a:r>
            <a:r>
              <a:rPr lang="pt-BR" sz="3600" dirty="0" smtClean="0"/>
              <a:t>5825</a:t>
            </a:r>
            <a:endParaRPr lang="pt-BR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0200" y="1554163"/>
            <a:ext cx="9410700" cy="5303837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t-BR" sz="3600" dirty="0" smtClean="0"/>
              <a:t>Adicionando 2305 + 352 encontramos </a:t>
            </a:r>
            <a:r>
              <a:rPr lang="pt-BR" sz="3600" dirty="0" smtClean="0"/>
              <a:t>um resultado </a:t>
            </a:r>
            <a:r>
              <a:rPr lang="pt-BR" sz="3600" dirty="0" smtClean="0"/>
              <a:t>igual a</a:t>
            </a:r>
          </a:p>
          <a:p>
            <a:pPr algn="just">
              <a:buNone/>
            </a:pPr>
            <a:r>
              <a:rPr lang="pt-BR" sz="3600" dirty="0" smtClean="0"/>
              <a:t>(A) 2057</a:t>
            </a:r>
          </a:p>
          <a:p>
            <a:pPr algn="just">
              <a:buNone/>
            </a:pPr>
            <a:r>
              <a:rPr lang="pt-BR" sz="3600" b="1" dirty="0" smtClean="0">
                <a:solidFill>
                  <a:srgbClr val="FF0000"/>
                </a:solidFill>
              </a:rPr>
              <a:t>(B) 2657</a:t>
            </a:r>
          </a:p>
          <a:p>
            <a:pPr algn="just">
              <a:buNone/>
            </a:pPr>
            <a:r>
              <a:rPr lang="pt-BR" sz="3600" dirty="0" smtClean="0"/>
              <a:t>(C) 4805</a:t>
            </a:r>
          </a:p>
          <a:p>
            <a:pPr algn="just">
              <a:buNone/>
            </a:pPr>
            <a:r>
              <a:rPr lang="pt-BR" sz="3600" dirty="0" smtClean="0"/>
              <a:t>(D) </a:t>
            </a:r>
            <a:r>
              <a:rPr lang="pt-BR" sz="3600" dirty="0" smtClean="0"/>
              <a:t>5825</a:t>
            </a:r>
            <a:endParaRPr lang="pt-BR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472" y="1340768"/>
            <a:ext cx="9705528" cy="551723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t-BR" sz="3500" dirty="0" smtClean="0"/>
              <a:t>A professora do 5º ano resolveu dividir um pacote </a:t>
            </a:r>
            <a:r>
              <a:rPr lang="pt-BR" sz="3500" dirty="0" smtClean="0"/>
              <a:t>de pirulitos </a:t>
            </a:r>
            <a:r>
              <a:rPr lang="pt-BR" sz="3500" dirty="0" smtClean="0"/>
              <a:t>entre seus alunos. Sabe-se que ela tem </a:t>
            </a:r>
            <a:r>
              <a:rPr lang="pt-BR" sz="3500" dirty="0" smtClean="0"/>
              <a:t>35 alunos </a:t>
            </a:r>
            <a:r>
              <a:rPr lang="pt-BR" sz="3500" dirty="0" smtClean="0"/>
              <a:t>e deu três pirulitos para cada aluno. O total </a:t>
            </a:r>
            <a:r>
              <a:rPr lang="pt-BR" sz="3500" dirty="0" smtClean="0"/>
              <a:t>de pirulitos </a:t>
            </a:r>
            <a:r>
              <a:rPr lang="pt-BR" sz="3500" dirty="0" smtClean="0"/>
              <a:t>que tinha no pacote de pirulito era igual a</a:t>
            </a:r>
          </a:p>
          <a:p>
            <a:pPr algn="just">
              <a:buNone/>
            </a:pPr>
            <a:r>
              <a:rPr lang="pt-BR" sz="3500" dirty="0" smtClean="0"/>
              <a:t>(A) 35</a:t>
            </a:r>
          </a:p>
          <a:p>
            <a:pPr algn="just">
              <a:buNone/>
            </a:pPr>
            <a:r>
              <a:rPr lang="pt-BR" sz="3500" dirty="0" smtClean="0"/>
              <a:t>(B) 65</a:t>
            </a:r>
          </a:p>
          <a:p>
            <a:pPr algn="just">
              <a:buNone/>
            </a:pPr>
            <a:r>
              <a:rPr lang="pt-BR" sz="3500" dirty="0" smtClean="0"/>
              <a:t>(C) 95</a:t>
            </a:r>
          </a:p>
          <a:p>
            <a:pPr algn="just">
              <a:buNone/>
            </a:pPr>
            <a:r>
              <a:rPr lang="pt-BR" sz="3500" dirty="0" smtClean="0"/>
              <a:t>(D) </a:t>
            </a:r>
            <a:r>
              <a:rPr lang="pt-BR" sz="3500" dirty="0" smtClean="0"/>
              <a:t>105</a:t>
            </a:r>
            <a:endParaRPr lang="pt-BR" sz="35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472" y="1340768"/>
            <a:ext cx="9705528" cy="551723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t-BR" sz="3500" dirty="0" smtClean="0"/>
              <a:t>A professora do 5º ano resolveu dividir um pacote </a:t>
            </a:r>
            <a:r>
              <a:rPr lang="pt-BR" sz="3500" dirty="0" smtClean="0"/>
              <a:t>de pirulitos </a:t>
            </a:r>
            <a:r>
              <a:rPr lang="pt-BR" sz="3500" dirty="0" smtClean="0"/>
              <a:t>entre seus alunos. Sabe-se que ela tem </a:t>
            </a:r>
            <a:r>
              <a:rPr lang="pt-BR" sz="3500" dirty="0" smtClean="0"/>
              <a:t>35 alunos </a:t>
            </a:r>
            <a:r>
              <a:rPr lang="pt-BR" sz="3500" dirty="0" smtClean="0"/>
              <a:t>e deu três pirulitos para cada aluno. O total </a:t>
            </a:r>
            <a:r>
              <a:rPr lang="pt-BR" sz="3500" dirty="0" smtClean="0"/>
              <a:t>de pirulitos </a:t>
            </a:r>
            <a:r>
              <a:rPr lang="pt-BR" sz="3500" dirty="0" smtClean="0"/>
              <a:t>que tinha no pacote de pirulito era igual a</a:t>
            </a:r>
          </a:p>
          <a:p>
            <a:pPr algn="just">
              <a:buNone/>
            </a:pPr>
            <a:r>
              <a:rPr lang="pt-BR" sz="3500" dirty="0" smtClean="0"/>
              <a:t>(A) 35</a:t>
            </a:r>
          </a:p>
          <a:p>
            <a:pPr algn="just">
              <a:buNone/>
            </a:pPr>
            <a:r>
              <a:rPr lang="pt-BR" sz="3500" dirty="0" smtClean="0"/>
              <a:t>(B) 65</a:t>
            </a:r>
          </a:p>
          <a:p>
            <a:pPr algn="just">
              <a:buNone/>
            </a:pPr>
            <a:r>
              <a:rPr lang="pt-BR" sz="3500" dirty="0" smtClean="0"/>
              <a:t>(C) 95</a:t>
            </a:r>
          </a:p>
          <a:p>
            <a:pPr algn="just">
              <a:buNone/>
            </a:pPr>
            <a:r>
              <a:rPr lang="pt-BR" sz="3500" b="1" dirty="0" smtClean="0">
                <a:solidFill>
                  <a:srgbClr val="FF0000"/>
                </a:solidFill>
              </a:rPr>
              <a:t>(D) </a:t>
            </a:r>
            <a:r>
              <a:rPr lang="pt-BR" sz="3500" b="1" dirty="0" smtClean="0">
                <a:solidFill>
                  <a:srgbClr val="FF0000"/>
                </a:solidFill>
              </a:rPr>
              <a:t>105</a:t>
            </a:r>
            <a:endParaRPr lang="pt-BR" sz="3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0512" y="1340769"/>
            <a:ext cx="8712968" cy="5517232"/>
          </a:xfrm>
        </p:spPr>
        <p:txBody>
          <a:bodyPr anchor="ctr">
            <a:noAutofit/>
          </a:bodyPr>
          <a:lstStyle/>
          <a:p>
            <a:pPr marL="0" indent="17463" algn="just">
              <a:buNone/>
            </a:pPr>
            <a:r>
              <a:rPr lang="pt-BR" sz="3400" dirty="0" smtClean="0"/>
              <a:t>Antônio quer comprar uma bola de futebol, para </a:t>
            </a:r>
            <a:r>
              <a:rPr lang="pt-BR" sz="3400" dirty="0" smtClean="0"/>
              <a:t>isso ele </a:t>
            </a:r>
            <a:r>
              <a:rPr lang="pt-BR" sz="3400" dirty="0" smtClean="0"/>
              <a:t>já tem um total de R$ 45,75. </a:t>
            </a:r>
            <a:r>
              <a:rPr lang="pt-BR" sz="3400" dirty="0" smtClean="0"/>
              <a:t> A </a:t>
            </a:r>
            <a:r>
              <a:rPr lang="pt-BR" sz="3400" dirty="0" smtClean="0"/>
              <a:t>bola que ele </a:t>
            </a:r>
            <a:r>
              <a:rPr lang="pt-BR" sz="3400" dirty="0" smtClean="0"/>
              <a:t>quer comprar </a:t>
            </a:r>
            <a:r>
              <a:rPr lang="pt-BR" sz="3400" dirty="0" smtClean="0"/>
              <a:t>custa R$ 89,00. O valor que falta para </a:t>
            </a:r>
            <a:r>
              <a:rPr lang="pt-BR" sz="3400" dirty="0" smtClean="0"/>
              <a:t>que Antônio </a:t>
            </a:r>
            <a:r>
              <a:rPr lang="pt-BR" sz="3400" dirty="0" smtClean="0"/>
              <a:t>possa comprara a bola é igual a</a:t>
            </a:r>
          </a:p>
          <a:p>
            <a:pPr algn="just">
              <a:buNone/>
            </a:pPr>
            <a:r>
              <a:rPr lang="pt-BR" sz="3400" dirty="0" smtClean="0"/>
              <a:t>(A) R$ 33,25</a:t>
            </a:r>
          </a:p>
          <a:p>
            <a:pPr algn="just">
              <a:buNone/>
            </a:pPr>
            <a:r>
              <a:rPr lang="pt-BR" sz="3400" dirty="0" smtClean="0"/>
              <a:t>(B) R$ 43,25</a:t>
            </a:r>
          </a:p>
          <a:p>
            <a:pPr algn="just">
              <a:buNone/>
            </a:pPr>
            <a:r>
              <a:rPr lang="pt-BR" sz="3400" dirty="0" smtClean="0"/>
              <a:t>(C) R$ 54,00</a:t>
            </a:r>
          </a:p>
          <a:p>
            <a:pPr algn="just">
              <a:buNone/>
            </a:pPr>
            <a:r>
              <a:rPr lang="pt-BR" sz="3400" dirty="0" smtClean="0"/>
              <a:t>(D) R$ </a:t>
            </a:r>
            <a:r>
              <a:rPr lang="pt-BR" sz="3400" dirty="0" smtClean="0"/>
              <a:t>63,75</a:t>
            </a:r>
            <a:endParaRPr lang="pt-BR" sz="3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0512" y="1340769"/>
            <a:ext cx="8712968" cy="5517232"/>
          </a:xfrm>
        </p:spPr>
        <p:txBody>
          <a:bodyPr anchor="ctr">
            <a:noAutofit/>
          </a:bodyPr>
          <a:lstStyle/>
          <a:p>
            <a:pPr marL="0" indent="17463" algn="just">
              <a:buNone/>
            </a:pPr>
            <a:r>
              <a:rPr lang="pt-BR" sz="3400" dirty="0" smtClean="0"/>
              <a:t>Antônio quer comprar uma bola de futebol, para </a:t>
            </a:r>
            <a:r>
              <a:rPr lang="pt-BR" sz="3400" dirty="0" smtClean="0"/>
              <a:t>isso ele </a:t>
            </a:r>
            <a:r>
              <a:rPr lang="pt-BR" sz="3400" dirty="0" smtClean="0"/>
              <a:t>já tem um total de R$ 45,75. </a:t>
            </a:r>
            <a:r>
              <a:rPr lang="pt-BR" sz="3400" dirty="0" smtClean="0"/>
              <a:t> A </a:t>
            </a:r>
            <a:r>
              <a:rPr lang="pt-BR" sz="3400" dirty="0" smtClean="0"/>
              <a:t>bola que ele </a:t>
            </a:r>
            <a:r>
              <a:rPr lang="pt-BR" sz="3400" dirty="0" smtClean="0"/>
              <a:t>quer comprar </a:t>
            </a:r>
            <a:r>
              <a:rPr lang="pt-BR" sz="3400" dirty="0" smtClean="0"/>
              <a:t>custa R$ 89,00. O valor que falta para </a:t>
            </a:r>
            <a:r>
              <a:rPr lang="pt-BR" sz="3400" dirty="0" smtClean="0"/>
              <a:t>que Antônio </a:t>
            </a:r>
            <a:r>
              <a:rPr lang="pt-BR" sz="3400" dirty="0" smtClean="0"/>
              <a:t>possa comprara a bola é igual a</a:t>
            </a:r>
          </a:p>
          <a:p>
            <a:pPr algn="just">
              <a:buNone/>
            </a:pPr>
            <a:r>
              <a:rPr lang="pt-BR" sz="3400" dirty="0" smtClean="0"/>
              <a:t>(A) R$ 33,25</a:t>
            </a:r>
          </a:p>
          <a:p>
            <a:pPr algn="just">
              <a:buNone/>
            </a:pPr>
            <a:r>
              <a:rPr lang="pt-BR" sz="3400" b="1" dirty="0" smtClean="0">
                <a:solidFill>
                  <a:srgbClr val="FF0000"/>
                </a:solidFill>
              </a:rPr>
              <a:t>(B) R$ 43,25</a:t>
            </a:r>
          </a:p>
          <a:p>
            <a:pPr algn="just">
              <a:buNone/>
            </a:pPr>
            <a:r>
              <a:rPr lang="pt-BR" sz="3400" dirty="0" smtClean="0"/>
              <a:t>(C) R$ 54,00</a:t>
            </a:r>
          </a:p>
          <a:p>
            <a:pPr algn="just">
              <a:buNone/>
            </a:pPr>
            <a:r>
              <a:rPr lang="pt-BR" sz="3400" dirty="0" smtClean="0"/>
              <a:t>(D) R$ </a:t>
            </a:r>
            <a:r>
              <a:rPr lang="pt-BR" sz="3400" dirty="0" smtClean="0"/>
              <a:t>63,75</a:t>
            </a:r>
            <a:endParaRPr lang="pt-BR" sz="3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2480" y="1484785"/>
            <a:ext cx="9410700" cy="5373216"/>
          </a:xfrm>
        </p:spPr>
        <p:txBody>
          <a:bodyPr anchor="ctr">
            <a:normAutofit/>
          </a:bodyPr>
          <a:lstStyle/>
          <a:p>
            <a:pPr marL="0" indent="17463" algn="just">
              <a:buNone/>
            </a:pPr>
            <a:r>
              <a:rPr lang="pt-BR" sz="3500" dirty="0" smtClean="0"/>
              <a:t>Em uma Avaliação de matemática, Maria </a:t>
            </a:r>
            <a:r>
              <a:rPr lang="pt-BR" sz="3500" dirty="0" smtClean="0"/>
              <a:t>obteve nota </a:t>
            </a:r>
            <a:r>
              <a:rPr lang="pt-BR" sz="3500" dirty="0" smtClean="0"/>
              <a:t>9,5 e seu colega obteve nota igual a 7,4. </a:t>
            </a:r>
            <a:r>
              <a:rPr lang="pt-BR" sz="3500" dirty="0" smtClean="0"/>
              <a:t>O total </a:t>
            </a:r>
            <a:r>
              <a:rPr lang="pt-BR" sz="3500" dirty="0" smtClean="0"/>
              <a:t>de pontos que Maria obteve a mais que </a:t>
            </a:r>
            <a:r>
              <a:rPr lang="pt-BR" sz="3500" dirty="0" smtClean="0"/>
              <a:t>seu colega </a:t>
            </a:r>
            <a:r>
              <a:rPr lang="pt-BR" sz="3500" dirty="0" smtClean="0"/>
              <a:t>é igual a</a:t>
            </a:r>
          </a:p>
          <a:p>
            <a:pPr algn="just">
              <a:buNone/>
            </a:pPr>
            <a:r>
              <a:rPr lang="pt-BR" sz="3500" dirty="0" smtClean="0"/>
              <a:t>(A) 1,1</a:t>
            </a:r>
          </a:p>
          <a:p>
            <a:pPr algn="just">
              <a:buNone/>
            </a:pPr>
            <a:r>
              <a:rPr lang="pt-BR" sz="3500" dirty="0" smtClean="0"/>
              <a:t>(B) 2,1</a:t>
            </a:r>
          </a:p>
          <a:p>
            <a:pPr algn="just">
              <a:buNone/>
            </a:pPr>
            <a:r>
              <a:rPr lang="pt-BR" sz="3500" dirty="0" smtClean="0"/>
              <a:t>(C) 2,9</a:t>
            </a:r>
          </a:p>
          <a:p>
            <a:pPr algn="just">
              <a:buNone/>
            </a:pPr>
            <a:r>
              <a:rPr lang="pt-BR" sz="3500" dirty="0" smtClean="0"/>
              <a:t>(D) </a:t>
            </a:r>
            <a:r>
              <a:rPr lang="pt-BR" sz="3500" dirty="0" smtClean="0"/>
              <a:t>3,2</a:t>
            </a:r>
            <a:endParaRPr lang="pt-BR" sz="35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2480" y="1484785"/>
            <a:ext cx="9410700" cy="5373216"/>
          </a:xfrm>
        </p:spPr>
        <p:txBody>
          <a:bodyPr anchor="ctr">
            <a:normAutofit/>
          </a:bodyPr>
          <a:lstStyle/>
          <a:p>
            <a:pPr marL="0" indent="17463" algn="just">
              <a:buNone/>
            </a:pPr>
            <a:r>
              <a:rPr lang="pt-BR" sz="3500" dirty="0" smtClean="0"/>
              <a:t>Em uma Avaliação de matemática, Maria </a:t>
            </a:r>
            <a:r>
              <a:rPr lang="pt-BR" sz="3500" dirty="0" smtClean="0"/>
              <a:t>obteve nota </a:t>
            </a:r>
            <a:r>
              <a:rPr lang="pt-BR" sz="3500" dirty="0" smtClean="0"/>
              <a:t>9,5 e seu colega obteve nota igual a 7,4. </a:t>
            </a:r>
            <a:r>
              <a:rPr lang="pt-BR" sz="3500" dirty="0" smtClean="0"/>
              <a:t>O total </a:t>
            </a:r>
            <a:r>
              <a:rPr lang="pt-BR" sz="3500" dirty="0" smtClean="0"/>
              <a:t>de pontos que Maria obteve a mais que </a:t>
            </a:r>
            <a:r>
              <a:rPr lang="pt-BR" sz="3500" dirty="0" smtClean="0"/>
              <a:t>seu colega </a:t>
            </a:r>
            <a:r>
              <a:rPr lang="pt-BR" sz="3500" dirty="0" smtClean="0"/>
              <a:t>é igual a</a:t>
            </a:r>
          </a:p>
          <a:p>
            <a:pPr algn="just">
              <a:buNone/>
            </a:pPr>
            <a:r>
              <a:rPr lang="pt-BR" sz="3500" dirty="0" smtClean="0"/>
              <a:t>(A) 1,1</a:t>
            </a:r>
          </a:p>
          <a:p>
            <a:pPr algn="just">
              <a:buNone/>
            </a:pPr>
            <a:r>
              <a:rPr lang="pt-BR" sz="3500" b="1" dirty="0" smtClean="0">
                <a:solidFill>
                  <a:srgbClr val="FF0000"/>
                </a:solidFill>
              </a:rPr>
              <a:t>(B) 2,1</a:t>
            </a:r>
          </a:p>
          <a:p>
            <a:pPr algn="just">
              <a:buNone/>
            </a:pPr>
            <a:r>
              <a:rPr lang="pt-BR" sz="3500" dirty="0" smtClean="0"/>
              <a:t>(C) 2,9</a:t>
            </a:r>
          </a:p>
          <a:p>
            <a:pPr algn="just">
              <a:buNone/>
            </a:pPr>
            <a:r>
              <a:rPr lang="pt-BR" sz="3500" dirty="0" smtClean="0"/>
              <a:t>(D) </a:t>
            </a:r>
            <a:r>
              <a:rPr lang="pt-BR" sz="3500" dirty="0" smtClean="0"/>
              <a:t>3,2</a:t>
            </a:r>
            <a:endParaRPr lang="pt-BR" sz="3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472" y="116632"/>
            <a:ext cx="9705528" cy="8382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sz="3200" b="1" dirty="0" smtClean="0"/>
              <a:t>Questão 01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472" y="1124744"/>
            <a:ext cx="9540428" cy="5544615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t-BR" sz="3500" dirty="0" smtClean="0">
                <a:latin typeface="Arial"/>
                <a:ea typeface="Calibri"/>
                <a:cs typeface="Times New Roman"/>
              </a:rPr>
              <a:t>Observe a figura.</a:t>
            </a:r>
          </a:p>
          <a:p>
            <a:pPr>
              <a:buNone/>
            </a:pPr>
            <a:r>
              <a:rPr lang="pt-BR" sz="3500" dirty="0" smtClean="0"/>
              <a:t>A parte colorida da figura corresponde</a:t>
            </a:r>
          </a:p>
          <a:p>
            <a:pPr>
              <a:buNone/>
            </a:pPr>
            <a:r>
              <a:rPr lang="pt-BR" sz="3500" dirty="0" smtClean="0"/>
              <a:t>a fração</a:t>
            </a:r>
          </a:p>
          <a:p>
            <a:pPr>
              <a:buNone/>
            </a:pPr>
            <a:r>
              <a:rPr lang="pt-BR" sz="3500" dirty="0" smtClean="0"/>
              <a:t>(A) 1/8</a:t>
            </a:r>
          </a:p>
          <a:p>
            <a:pPr>
              <a:buNone/>
            </a:pPr>
            <a:r>
              <a:rPr lang="pt-BR" sz="3500" dirty="0" smtClean="0"/>
              <a:t>(B) 3/8</a:t>
            </a:r>
          </a:p>
          <a:p>
            <a:pPr>
              <a:buNone/>
            </a:pPr>
            <a:r>
              <a:rPr lang="pt-BR" sz="3500" dirty="0" smtClean="0"/>
              <a:t>(C) 5/8</a:t>
            </a:r>
          </a:p>
          <a:p>
            <a:pPr>
              <a:buNone/>
            </a:pPr>
            <a:r>
              <a:rPr lang="pt-BR" sz="3500" dirty="0" smtClean="0"/>
              <a:t>(D) 3/5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endParaRPr lang="pt-BR" sz="2800" dirty="0" smtClean="0"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endParaRPr lang="pt-BR" sz="2800" dirty="0" smtClean="0"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endParaRPr lang="pt-BR" sz="24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pt-BR" sz="2550" dirty="0" smtClean="0"/>
          </a:p>
        </p:txBody>
      </p:sp>
      <p:pic>
        <p:nvPicPr>
          <p:cNvPr id="5" name="Imagem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61112" y="2636912"/>
            <a:ext cx="371933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0200" y="1412777"/>
            <a:ext cx="9410700" cy="5445224"/>
          </a:xfrm>
        </p:spPr>
        <p:txBody>
          <a:bodyPr anchor="ctr">
            <a:noAutofit/>
          </a:bodyPr>
          <a:lstStyle/>
          <a:p>
            <a:pPr marL="0" indent="17463" algn="just">
              <a:buNone/>
            </a:pPr>
            <a:r>
              <a:rPr lang="pt-BR" sz="3500" dirty="0" smtClean="0"/>
              <a:t>Na turma de Joel tem um total de 40 alunos, </a:t>
            </a:r>
            <a:r>
              <a:rPr lang="pt-BR" sz="3500" dirty="0" smtClean="0"/>
              <a:t>desse total </a:t>
            </a:r>
            <a:r>
              <a:rPr lang="pt-BR" sz="3500" dirty="0" smtClean="0"/>
              <a:t>50% sabem jogar futebol. O total de </a:t>
            </a:r>
            <a:r>
              <a:rPr lang="pt-BR" sz="3500" dirty="0" smtClean="0"/>
              <a:t>alunos que </a:t>
            </a:r>
            <a:r>
              <a:rPr lang="pt-BR" sz="3500" dirty="0" smtClean="0"/>
              <a:t>sabe jogar futebol é igual a</a:t>
            </a:r>
          </a:p>
          <a:p>
            <a:pPr algn="just">
              <a:buNone/>
            </a:pPr>
            <a:r>
              <a:rPr lang="pt-BR" sz="3500" dirty="0" smtClean="0"/>
              <a:t>(A) 5 alunos.</a:t>
            </a:r>
          </a:p>
          <a:p>
            <a:pPr algn="just">
              <a:buNone/>
            </a:pPr>
            <a:r>
              <a:rPr lang="pt-BR" sz="3500" dirty="0" smtClean="0"/>
              <a:t>(B) 10 alunos.</a:t>
            </a:r>
          </a:p>
          <a:p>
            <a:pPr algn="just">
              <a:buNone/>
            </a:pPr>
            <a:r>
              <a:rPr lang="pt-BR" sz="3500" dirty="0" smtClean="0"/>
              <a:t>(C) 20 alunos.</a:t>
            </a:r>
          </a:p>
          <a:p>
            <a:pPr algn="just">
              <a:buNone/>
            </a:pPr>
            <a:r>
              <a:rPr lang="pt-BR" sz="3500" dirty="0" smtClean="0"/>
              <a:t>(D) 40 alunos</a:t>
            </a:r>
            <a:r>
              <a:rPr lang="pt-BR" sz="3500" dirty="0" smtClean="0"/>
              <a:t>.</a:t>
            </a:r>
            <a:endParaRPr lang="pt-BR" sz="35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0200" y="1412777"/>
            <a:ext cx="9410700" cy="5445224"/>
          </a:xfrm>
        </p:spPr>
        <p:txBody>
          <a:bodyPr anchor="ctr">
            <a:noAutofit/>
          </a:bodyPr>
          <a:lstStyle/>
          <a:p>
            <a:pPr marL="0" indent="17463" algn="just">
              <a:buNone/>
            </a:pPr>
            <a:r>
              <a:rPr lang="pt-BR" sz="3500" dirty="0" smtClean="0"/>
              <a:t>Na turma de Joel tem um total de 40 alunos, </a:t>
            </a:r>
            <a:r>
              <a:rPr lang="pt-BR" sz="3500" dirty="0" smtClean="0"/>
              <a:t>desse total </a:t>
            </a:r>
            <a:r>
              <a:rPr lang="pt-BR" sz="3500" dirty="0" smtClean="0"/>
              <a:t>50% sabem jogar futebol. O total de </a:t>
            </a:r>
            <a:r>
              <a:rPr lang="pt-BR" sz="3500" dirty="0" smtClean="0"/>
              <a:t>alunos que </a:t>
            </a:r>
            <a:r>
              <a:rPr lang="pt-BR" sz="3500" dirty="0" smtClean="0"/>
              <a:t>sabe jogar futebol é igual a</a:t>
            </a:r>
          </a:p>
          <a:p>
            <a:pPr algn="just">
              <a:buNone/>
            </a:pPr>
            <a:r>
              <a:rPr lang="pt-BR" sz="3500" dirty="0" smtClean="0"/>
              <a:t>(A) 5 alunos.</a:t>
            </a:r>
          </a:p>
          <a:p>
            <a:pPr algn="just">
              <a:buNone/>
            </a:pPr>
            <a:r>
              <a:rPr lang="pt-BR" sz="3500" dirty="0" smtClean="0"/>
              <a:t>(B) 10 alunos.</a:t>
            </a:r>
          </a:p>
          <a:p>
            <a:pPr algn="just">
              <a:buNone/>
            </a:pPr>
            <a:r>
              <a:rPr lang="pt-BR" sz="3500" b="1" dirty="0" smtClean="0">
                <a:solidFill>
                  <a:srgbClr val="FF0000"/>
                </a:solidFill>
              </a:rPr>
              <a:t>(C) 20 alunos.</a:t>
            </a:r>
          </a:p>
          <a:p>
            <a:pPr algn="just">
              <a:buNone/>
            </a:pPr>
            <a:r>
              <a:rPr lang="pt-BR" sz="3500" dirty="0" smtClean="0"/>
              <a:t>(D) 40 alunos</a:t>
            </a:r>
            <a:r>
              <a:rPr lang="pt-BR" sz="3500" dirty="0" smtClean="0"/>
              <a:t>.</a:t>
            </a:r>
            <a:endParaRPr lang="pt-BR" sz="35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472" y="1554163"/>
            <a:ext cx="9540428" cy="45259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buNone/>
            </a:pPr>
            <a:r>
              <a:rPr lang="pt-BR" dirty="0" smtClean="0"/>
              <a:t>Observe o gráfico.</a:t>
            </a:r>
          </a:p>
          <a:p>
            <a:pPr>
              <a:buNone/>
            </a:pPr>
            <a:r>
              <a:rPr lang="pt-BR" dirty="0" smtClean="0"/>
              <a:t>A cidade mais próxima</a:t>
            </a:r>
          </a:p>
          <a:p>
            <a:pPr>
              <a:buNone/>
            </a:pPr>
            <a:r>
              <a:rPr lang="pt-BR" dirty="0" smtClean="0"/>
              <a:t>de Palmas em linha </a:t>
            </a:r>
          </a:p>
          <a:p>
            <a:pPr>
              <a:buNone/>
            </a:pPr>
            <a:r>
              <a:rPr lang="pt-BR" dirty="0" smtClean="0"/>
              <a:t>reta é</a:t>
            </a:r>
          </a:p>
          <a:p>
            <a:pPr>
              <a:buNone/>
            </a:pPr>
            <a:r>
              <a:rPr lang="pt-BR" dirty="0" smtClean="0"/>
              <a:t>(A) Paraíso.</a:t>
            </a:r>
          </a:p>
          <a:p>
            <a:pPr>
              <a:buNone/>
            </a:pPr>
            <a:r>
              <a:rPr lang="pt-BR" dirty="0" smtClean="0"/>
              <a:t>(B) Lajeado.</a:t>
            </a:r>
          </a:p>
          <a:p>
            <a:pPr>
              <a:buNone/>
            </a:pPr>
            <a:r>
              <a:rPr lang="pt-BR" dirty="0" smtClean="0"/>
              <a:t>(C) </a:t>
            </a:r>
            <a:r>
              <a:rPr lang="pt-BR" dirty="0" err="1" smtClean="0"/>
              <a:t>Gurupi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(D) Porto Nacional.</a:t>
            </a:r>
          </a:p>
          <a:p>
            <a:pPr algn="just">
              <a:lnSpc>
                <a:spcPct val="115000"/>
              </a:lnSpc>
              <a:buNone/>
            </a:pPr>
            <a:endParaRPr lang="pt-BR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endParaRPr lang="pt-BR" dirty="0" smtClean="0"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endParaRPr lang="pt-BR" sz="28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12" y="1428736"/>
            <a:ext cx="5429288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472" y="1554163"/>
            <a:ext cx="9540428" cy="45259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buNone/>
            </a:pPr>
            <a:r>
              <a:rPr lang="pt-BR" dirty="0" smtClean="0"/>
              <a:t>Observe o gráfico.</a:t>
            </a:r>
          </a:p>
          <a:p>
            <a:pPr>
              <a:buNone/>
            </a:pPr>
            <a:r>
              <a:rPr lang="pt-BR" dirty="0" smtClean="0"/>
              <a:t>A cidade mais próxima</a:t>
            </a:r>
          </a:p>
          <a:p>
            <a:pPr>
              <a:buNone/>
            </a:pPr>
            <a:r>
              <a:rPr lang="pt-BR" dirty="0" smtClean="0"/>
              <a:t>de Palmas em linha </a:t>
            </a:r>
          </a:p>
          <a:p>
            <a:pPr>
              <a:buNone/>
            </a:pPr>
            <a:r>
              <a:rPr lang="pt-BR" dirty="0" smtClean="0"/>
              <a:t>reta é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(A) Paraíso.</a:t>
            </a:r>
          </a:p>
          <a:p>
            <a:pPr>
              <a:buNone/>
            </a:pPr>
            <a:r>
              <a:rPr lang="pt-BR" b="1" dirty="0" smtClean="0">
                <a:solidFill>
                  <a:srgbClr val="FF0000"/>
                </a:solidFill>
              </a:rPr>
              <a:t>(B) Lajeado.</a:t>
            </a:r>
          </a:p>
          <a:p>
            <a:pPr>
              <a:buNone/>
            </a:pPr>
            <a:r>
              <a:rPr lang="pt-BR" dirty="0" smtClean="0"/>
              <a:t>(C) </a:t>
            </a:r>
            <a:r>
              <a:rPr lang="pt-BR" dirty="0" err="1" smtClean="0"/>
              <a:t>Gurupi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(D) Porto Nacional.</a:t>
            </a:r>
          </a:p>
          <a:p>
            <a:pPr algn="just">
              <a:lnSpc>
                <a:spcPct val="115000"/>
              </a:lnSpc>
              <a:buNone/>
            </a:pPr>
            <a:endParaRPr lang="pt-BR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endParaRPr lang="pt-BR" dirty="0" smtClean="0"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endParaRPr lang="pt-BR" sz="28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5810" y="1357298"/>
            <a:ext cx="5310190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0200" y="1340769"/>
            <a:ext cx="9410700" cy="5517232"/>
          </a:xfrm>
        </p:spPr>
        <p:txBody>
          <a:bodyPr anchor="ctr">
            <a:normAutofit fontScale="92500" lnSpcReduction="20000"/>
          </a:bodyPr>
          <a:lstStyle/>
          <a:p>
            <a:pPr algn="just">
              <a:buNone/>
            </a:pPr>
            <a:r>
              <a:rPr lang="pt-BR" dirty="0" smtClean="0"/>
              <a:t>Observe a reta numérica a seguir. Observe o local</a:t>
            </a:r>
          </a:p>
          <a:p>
            <a:pPr algn="just">
              <a:buNone/>
            </a:pPr>
            <a:r>
              <a:rPr lang="pt-BR" dirty="0" smtClean="0"/>
              <a:t>indicado pela seta.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O </a:t>
            </a:r>
            <a:r>
              <a:rPr lang="pt-BR" dirty="0" smtClean="0"/>
              <a:t>número indicado pela seta é igual a</a:t>
            </a:r>
          </a:p>
          <a:p>
            <a:pPr>
              <a:buNone/>
            </a:pPr>
            <a:r>
              <a:rPr lang="pt-BR" dirty="0" smtClean="0"/>
              <a:t>(A) 0,1</a:t>
            </a:r>
          </a:p>
          <a:p>
            <a:pPr>
              <a:buNone/>
            </a:pPr>
            <a:r>
              <a:rPr lang="pt-BR" dirty="0" smtClean="0"/>
              <a:t>(B) 0,7</a:t>
            </a:r>
          </a:p>
          <a:p>
            <a:pPr>
              <a:buNone/>
            </a:pPr>
            <a:r>
              <a:rPr lang="pt-BR" dirty="0" smtClean="0"/>
              <a:t>(C) 1,2</a:t>
            </a:r>
          </a:p>
          <a:p>
            <a:pPr>
              <a:buNone/>
            </a:pPr>
            <a:r>
              <a:rPr lang="pt-BR" dirty="0" smtClean="0"/>
              <a:t>(D) </a:t>
            </a:r>
            <a:r>
              <a:rPr lang="pt-BR" dirty="0" smtClean="0"/>
              <a:t>1,7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30" y="2636912"/>
            <a:ext cx="9215502" cy="130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0200" y="1340769"/>
            <a:ext cx="9410700" cy="5517232"/>
          </a:xfrm>
        </p:spPr>
        <p:txBody>
          <a:bodyPr anchor="ctr">
            <a:normAutofit fontScale="92500" lnSpcReduction="20000"/>
          </a:bodyPr>
          <a:lstStyle/>
          <a:p>
            <a:pPr algn="just">
              <a:buNone/>
            </a:pPr>
            <a:r>
              <a:rPr lang="pt-BR" dirty="0" smtClean="0"/>
              <a:t>Observe a reta numérica a seguir. Observe o local</a:t>
            </a:r>
          </a:p>
          <a:p>
            <a:pPr algn="just">
              <a:buNone/>
            </a:pPr>
            <a:r>
              <a:rPr lang="pt-BR" dirty="0" smtClean="0"/>
              <a:t>indicado pela seta.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O </a:t>
            </a:r>
            <a:r>
              <a:rPr lang="pt-BR" dirty="0" smtClean="0"/>
              <a:t>número indicado pela seta é igual a</a:t>
            </a:r>
          </a:p>
          <a:p>
            <a:pPr>
              <a:buNone/>
            </a:pPr>
            <a:r>
              <a:rPr lang="pt-BR" dirty="0" smtClean="0"/>
              <a:t>(A) 0,1</a:t>
            </a:r>
          </a:p>
          <a:p>
            <a:pPr>
              <a:buNone/>
            </a:pPr>
            <a:r>
              <a:rPr lang="pt-BR" dirty="0" smtClean="0"/>
              <a:t>(B) 0,7</a:t>
            </a:r>
          </a:p>
          <a:p>
            <a:pPr>
              <a:buNone/>
            </a:pPr>
            <a:r>
              <a:rPr lang="pt-BR" dirty="0" smtClean="0"/>
              <a:t>(C) 1,2</a:t>
            </a:r>
          </a:p>
          <a:p>
            <a:pPr>
              <a:buNone/>
            </a:pPr>
            <a:r>
              <a:rPr lang="pt-BR" b="1" dirty="0" smtClean="0">
                <a:solidFill>
                  <a:srgbClr val="FF0000"/>
                </a:solidFill>
              </a:rPr>
              <a:t>(D) </a:t>
            </a:r>
            <a:r>
              <a:rPr lang="pt-BR" b="1" dirty="0" smtClean="0">
                <a:solidFill>
                  <a:srgbClr val="FF0000"/>
                </a:solidFill>
              </a:rPr>
              <a:t>1,7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30" y="2636912"/>
            <a:ext cx="9215502" cy="130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0200" y="1554163"/>
            <a:ext cx="9410700" cy="4899173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t-BR" sz="35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Sirlene</a:t>
            </a:r>
            <a:r>
              <a:rPr lang="pt-BR" sz="3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comeu 0,4 de um bolo. A fração </a:t>
            </a:r>
            <a:r>
              <a:rPr lang="pt-BR" sz="3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 representa </a:t>
            </a:r>
            <a:r>
              <a:rPr lang="pt-BR" sz="3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essa mesma parte do bolo é</a:t>
            </a:r>
          </a:p>
          <a:p>
            <a:pPr algn="just">
              <a:buNone/>
            </a:pPr>
            <a:r>
              <a:rPr lang="pt-BR" sz="3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(A) 1/4</a:t>
            </a:r>
          </a:p>
          <a:p>
            <a:pPr algn="just">
              <a:buNone/>
            </a:pPr>
            <a:r>
              <a:rPr lang="pt-BR" sz="3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(B) 4/10</a:t>
            </a:r>
          </a:p>
          <a:p>
            <a:pPr algn="just">
              <a:buNone/>
            </a:pPr>
            <a:r>
              <a:rPr lang="pt-BR" sz="3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(C) 5/4</a:t>
            </a:r>
          </a:p>
          <a:p>
            <a:pPr algn="just">
              <a:buNone/>
            </a:pPr>
            <a:r>
              <a:rPr lang="pt-BR" sz="3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(D) </a:t>
            </a:r>
            <a:r>
              <a:rPr lang="pt-BR" sz="3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10/4</a:t>
            </a:r>
            <a:endParaRPr lang="pt-BR" sz="3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0200" y="1554163"/>
            <a:ext cx="9410700" cy="4899173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t-BR" sz="35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Sirlene</a:t>
            </a:r>
            <a:r>
              <a:rPr lang="pt-BR" sz="3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comeu 0,4 de um bolo. A fração </a:t>
            </a:r>
            <a:r>
              <a:rPr lang="pt-BR" sz="3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 representa </a:t>
            </a:r>
            <a:r>
              <a:rPr lang="pt-BR" sz="3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essa mesma parte do bolo é</a:t>
            </a:r>
          </a:p>
          <a:p>
            <a:pPr algn="just">
              <a:buNone/>
            </a:pPr>
            <a:r>
              <a:rPr lang="pt-BR" sz="3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(A) 1/4</a:t>
            </a:r>
          </a:p>
          <a:p>
            <a:pPr algn="just">
              <a:buNone/>
            </a:pPr>
            <a:r>
              <a:rPr lang="pt-BR" sz="3500" b="1" dirty="0" smtClean="0">
                <a:solidFill>
                  <a:srgbClr val="FF0000"/>
                </a:solidFill>
              </a:rPr>
              <a:t>(B) 4/10</a:t>
            </a:r>
          </a:p>
          <a:p>
            <a:pPr algn="just">
              <a:buNone/>
            </a:pPr>
            <a:r>
              <a:rPr lang="pt-BR" sz="3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(C) 5/4</a:t>
            </a:r>
          </a:p>
          <a:p>
            <a:pPr algn="just">
              <a:buNone/>
            </a:pPr>
            <a:r>
              <a:rPr lang="pt-BR" sz="3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(D) </a:t>
            </a:r>
            <a:r>
              <a:rPr lang="pt-BR" sz="3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10/4</a:t>
            </a:r>
            <a:endParaRPr lang="pt-BR" sz="3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0200" y="1412777"/>
            <a:ext cx="9410700" cy="5445224"/>
          </a:xfrm>
        </p:spPr>
        <p:txBody>
          <a:bodyPr anchor="ctr">
            <a:noAutofit/>
          </a:bodyPr>
          <a:lstStyle/>
          <a:p>
            <a:pPr marL="0" indent="17463" algn="just">
              <a:buNone/>
            </a:pPr>
            <a:r>
              <a:rPr lang="pt-BR" sz="3500" dirty="0" smtClean="0"/>
              <a:t>Marcio tem uma coleção com um total de </a:t>
            </a:r>
            <a:r>
              <a:rPr lang="pt-BR" sz="3500" dirty="0" smtClean="0"/>
              <a:t>1200 figurinhas</a:t>
            </a:r>
            <a:r>
              <a:rPr lang="pt-BR" sz="3500" dirty="0" smtClean="0"/>
              <a:t>. Seu amigo José tem em sua coleção </a:t>
            </a:r>
            <a:r>
              <a:rPr lang="pt-BR" sz="3500" dirty="0" smtClean="0"/>
              <a:t>um total </a:t>
            </a:r>
            <a:r>
              <a:rPr lang="pt-BR" sz="3500" dirty="0" smtClean="0"/>
              <a:t>de 2435 figurinhas. O total de figurinhas </a:t>
            </a:r>
            <a:r>
              <a:rPr lang="pt-BR" sz="3500" dirty="0" smtClean="0"/>
              <a:t>que José </a:t>
            </a:r>
            <a:r>
              <a:rPr lang="pt-BR" sz="3500" dirty="0" smtClean="0"/>
              <a:t>tem a mais é igual a</a:t>
            </a:r>
          </a:p>
          <a:p>
            <a:pPr algn="just">
              <a:buNone/>
            </a:pPr>
            <a:r>
              <a:rPr lang="pt-BR" sz="3500" dirty="0" smtClean="0"/>
              <a:t>(A) 1200</a:t>
            </a:r>
          </a:p>
          <a:p>
            <a:pPr algn="just">
              <a:buNone/>
            </a:pPr>
            <a:r>
              <a:rPr lang="pt-BR" sz="3500" dirty="0" smtClean="0"/>
              <a:t>(B) 1235</a:t>
            </a:r>
          </a:p>
          <a:p>
            <a:pPr algn="just">
              <a:buNone/>
            </a:pPr>
            <a:r>
              <a:rPr lang="pt-BR" sz="3500" dirty="0" smtClean="0"/>
              <a:t>(C) 3600</a:t>
            </a:r>
          </a:p>
          <a:p>
            <a:pPr algn="just">
              <a:buNone/>
            </a:pPr>
            <a:r>
              <a:rPr lang="pt-BR" sz="3500" dirty="0" smtClean="0"/>
              <a:t>(D) </a:t>
            </a:r>
            <a:r>
              <a:rPr lang="pt-BR" sz="3500" dirty="0" smtClean="0"/>
              <a:t>3635</a:t>
            </a:r>
            <a:endParaRPr lang="pt-BR" sz="35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71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0200" y="1412777"/>
            <a:ext cx="9410700" cy="5445224"/>
          </a:xfrm>
        </p:spPr>
        <p:txBody>
          <a:bodyPr anchor="ctr">
            <a:noAutofit/>
          </a:bodyPr>
          <a:lstStyle/>
          <a:p>
            <a:pPr marL="0" indent="17463" algn="just">
              <a:buNone/>
            </a:pPr>
            <a:r>
              <a:rPr lang="pt-BR" sz="3500" dirty="0" smtClean="0"/>
              <a:t>Marcio tem uma coleção com um total de </a:t>
            </a:r>
            <a:r>
              <a:rPr lang="pt-BR" sz="3500" dirty="0" smtClean="0"/>
              <a:t>1200 figurinhas</a:t>
            </a:r>
            <a:r>
              <a:rPr lang="pt-BR" sz="3500" dirty="0" smtClean="0"/>
              <a:t>. Seu amigo José tem em sua coleção </a:t>
            </a:r>
            <a:r>
              <a:rPr lang="pt-BR" sz="3500" dirty="0" smtClean="0"/>
              <a:t>um total </a:t>
            </a:r>
            <a:r>
              <a:rPr lang="pt-BR" sz="3500" dirty="0" smtClean="0"/>
              <a:t>de 2435 figurinhas. O total de figurinhas </a:t>
            </a:r>
            <a:r>
              <a:rPr lang="pt-BR" sz="3500" dirty="0" smtClean="0"/>
              <a:t>que José </a:t>
            </a:r>
            <a:r>
              <a:rPr lang="pt-BR" sz="3500" dirty="0" smtClean="0"/>
              <a:t>tem a mais é igual a</a:t>
            </a:r>
          </a:p>
          <a:p>
            <a:pPr algn="just">
              <a:buNone/>
            </a:pPr>
            <a:r>
              <a:rPr lang="pt-BR" sz="3500" dirty="0" smtClean="0"/>
              <a:t>(A) 1200</a:t>
            </a:r>
          </a:p>
          <a:p>
            <a:pPr algn="just">
              <a:buNone/>
            </a:pPr>
            <a:r>
              <a:rPr lang="pt-BR" sz="3500" b="1" dirty="0" smtClean="0">
                <a:solidFill>
                  <a:srgbClr val="FF0000"/>
                </a:solidFill>
              </a:rPr>
              <a:t>(B) 1235</a:t>
            </a:r>
          </a:p>
          <a:p>
            <a:pPr algn="just">
              <a:buNone/>
            </a:pPr>
            <a:r>
              <a:rPr lang="pt-BR" sz="3500" dirty="0" smtClean="0"/>
              <a:t>(C) 3600</a:t>
            </a:r>
          </a:p>
          <a:p>
            <a:pPr algn="just">
              <a:buNone/>
            </a:pPr>
            <a:r>
              <a:rPr lang="pt-BR" sz="3500" dirty="0" smtClean="0"/>
              <a:t>(D) </a:t>
            </a:r>
            <a:r>
              <a:rPr lang="pt-BR" sz="3500" dirty="0" smtClean="0"/>
              <a:t>3635</a:t>
            </a:r>
            <a:endParaRPr lang="pt-BR" sz="35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71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472" y="116632"/>
            <a:ext cx="9705528" cy="8382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sz="3200" b="1" dirty="0" smtClean="0"/>
              <a:t>Questão 01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472" y="1124744"/>
            <a:ext cx="9540428" cy="5544615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t-BR" sz="3500" dirty="0" smtClean="0">
                <a:latin typeface="Arial"/>
                <a:ea typeface="Calibri"/>
                <a:cs typeface="Times New Roman"/>
              </a:rPr>
              <a:t>Observe a figura.</a:t>
            </a:r>
          </a:p>
          <a:p>
            <a:pPr>
              <a:buNone/>
            </a:pPr>
            <a:r>
              <a:rPr lang="pt-BR" sz="3500" dirty="0" smtClean="0"/>
              <a:t>A parte colorida da figura corresponde</a:t>
            </a:r>
          </a:p>
          <a:p>
            <a:pPr>
              <a:buNone/>
            </a:pPr>
            <a:r>
              <a:rPr lang="pt-BR" sz="3500" dirty="0" smtClean="0"/>
              <a:t>a fração</a:t>
            </a:r>
          </a:p>
          <a:p>
            <a:pPr>
              <a:buNone/>
            </a:pPr>
            <a:r>
              <a:rPr lang="pt-BR" sz="3500" dirty="0" smtClean="0"/>
              <a:t>(A) 1/8</a:t>
            </a:r>
          </a:p>
          <a:p>
            <a:pPr>
              <a:buNone/>
            </a:pPr>
            <a:r>
              <a:rPr lang="pt-BR" sz="3500" b="1" dirty="0" smtClean="0">
                <a:solidFill>
                  <a:srgbClr val="FF0000"/>
                </a:solidFill>
              </a:rPr>
              <a:t>(B) 3/8</a:t>
            </a:r>
          </a:p>
          <a:p>
            <a:pPr>
              <a:buNone/>
            </a:pPr>
            <a:r>
              <a:rPr lang="pt-BR" sz="3500" dirty="0" smtClean="0"/>
              <a:t>(C) 5/8</a:t>
            </a:r>
          </a:p>
          <a:p>
            <a:pPr>
              <a:buNone/>
            </a:pPr>
            <a:r>
              <a:rPr lang="pt-BR" sz="3500" dirty="0" smtClean="0"/>
              <a:t>(D) 3/5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endParaRPr lang="pt-BR" sz="2800" dirty="0" smtClean="0"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endParaRPr lang="pt-BR" sz="2800" dirty="0" smtClean="0"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endParaRPr lang="pt-BR" sz="24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pt-BR" sz="2550" dirty="0" smtClean="0"/>
          </a:p>
        </p:txBody>
      </p:sp>
      <p:pic>
        <p:nvPicPr>
          <p:cNvPr id="5" name="Imagem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61112" y="2636912"/>
            <a:ext cx="371933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None/>
            </a:pPr>
            <a:r>
              <a:rPr lang="pt-BR" sz="3500" dirty="0" smtClean="0"/>
              <a:t>O resultado da divisão de </a:t>
            </a:r>
            <a:r>
              <a:rPr lang="pt-BR" sz="3500" b="1" dirty="0" smtClean="0"/>
              <a:t>402÷2</a:t>
            </a:r>
            <a:r>
              <a:rPr lang="pt-BR" sz="3500" dirty="0" smtClean="0"/>
              <a:t> é igual a</a:t>
            </a:r>
          </a:p>
          <a:p>
            <a:pPr>
              <a:buNone/>
            </a:pPr>
            <a:r>
              <a:rPr lang="pt-BR" sz="3500" dirty="0" smtClean="0"/>
              <a:t>(A) </a:t>
            </a:r>
            <a:r>
              <a:rPr lang="pt-BR" sz="3500" dirty="0" smtClean="0"/>
              <a:t>201</a:t>
            </a:r>
            <a:endParaRPr lang="pt-BR" sz="3500" dirty="0" smtClean="0"/>
          </a:p>
          <a:p>
            <a:pPr>
              <a:buNone/>
            </a:pPr>
            <a:r>
              <a:rPr lang="pt-BR" sz="3500" dirty="0" smtClean="0"/>
              <a:t>(B</a:t>
            </a:r>
            <a:r>
              <a:rPr lang="pt-BR" sz="3500" dirty="0" smtClean="0"/>
              <a:t>) 102</a:t>
            </a:r>
            <a:endParaRPr lang="pt-BR" sz="3500" dirty="0" smtClean="0"/>
          </a:p>
          <a:p>
            <a:pPr>
              <a:buNone/>
            </a:pPr>
            <a:r>
              <a:rPr lang="pt-BR" sz="3500" dirty="0" smtClean="0"/>
              <a:t>(C) 230</a:t>
            </a:r>
          </a:p>
          <a:p>
            <a:pPr>
              <a:buNone/>
            </a:pPr>
            <a:r>
              <a:rPr lang="pt-BR" sz="3500" dirty="0" smtClean="0"/>
              <a:t>(D) </a:t>
            </a:r>
            <a:r>
              <a:rPr lang="pt-BR" sz="3500" dirty="0" smtClean="0"/>
              <a:t>300</a:t>
            </a:r>
            <a:endParaRPr lang="pt-BR" sz="35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None/>
            </a:pPr>
            <a:r>
              <a:rPr lang="pt-BR" sz="3500" dirty="0" smtClean="0"/>
              <a:t>O resultado da divisão de </a:t>
            </a:r>
            <a:r>
              <a:rPr lang="pt-BR" sz="3500" b="1" dirty="0" smtClean="0"/>
              <a:t>402÷2</a:t>
            </a:r>
            <a:r>
              <a:rPr lang="pt-BR" sz="3500" dirty="0" smtClean="0"/>
              <a:t> é igual a</a:t>
            </a:r>
          </a:p>
          <a:p>
            <a:pPr>
              <a:buNone/>
            </a:pPr>
            <a:r>
              <a:rPr lang="pt-BR" sz="3500" b="1" dirty="0" smtClean="0">
                <a:solidFill>
                  <a:srgbClr val="FF0000"/>
                </a:solidFill>
              </a:rPr>
              <a:t>(A) </a:t>
            </a:r>
            <a:r>
              <a:rPr lang="pt-BR" sz="3500" b="1" dirty="0" smtClean="0">
                <a:solidFill>
                  <a:srgbClr val="FF0000"/>
                </a:solidFill>
              </a:rPr>
              <a:t>201</a:t>
            </a:r>
            <a:endParaRPr lang="pt-BR" sz="35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t-BR" sz="3500" dirty="0" smtClean="0"/>
              <a:t>(B</a:t>
            </a:r>
            <a:r>
              <a:rPr lang="pt-BR" sz="3500" dirty="0" smtClean="0"/>
              <a:t>) 102</a:t>
            </a:r>
            <a:endParaRPr lang="pt-BR" sz="3500" dirty="0" smtClean="0"/>
          </a:p>
          <a:p>
            <a:pPr>
              <a:buNone/>
            </a:pPr>
            <a:r>
              <a:rPr lang="pt-BR" sz="3500" dirty="0" smtClean="0"/>
              <a:t>(C) 230</a:t>
            </a:r>
          </a:p>
          <a:p>
            <a:pPr>
              <a:buNone/>
            </a:pPr>
            <a:r>
              <a:rPr lang="pt-BR" sz="3500" dirty="0" smtClean="0"/>
              <a:t>(D) </a:t>
            </a:r>
            <a:r>
              <a:rPr lang="pt-BR" sz="3500" dirty="0" smtClean="0"/>
              <a:t>300</a:t>
            </a:r>
            <a:endParaRPr lang="pt-BR" sz="35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554163"/>
            <a:ext cx="9740900" cy="5303837"/>
          </a:xfrm>
        </p:spPr>
        <p:txBody>
          <a:bodyPr>
            <a:normAutofit/>
          </a:bodyPr>
          <a:lstStyle/>
          <a:p>
            <a:pPr marL="0" indent="17463" algn="just">
              <a:buNone/>
            </a:pPr>
            <a:r>
              <a:rPr lang="pt-BR" dirty="0" smtClean="0"/>
              <a:t>Na tabela abaixo temos as distancia entre algumas cidades e a capital Palmas, observe a tabela.</a:t>
            </a:r>
          </a:p>
          <a:p>
            <a:pPr marL="0" indent="17463" algn="just">
              <a:buNone/>
            </a:pPr>
            <a:r>
              <a:rPr lang="pt-BR" dirty="0" smtClean="0"/>
              <a:t>Das cidades </a:t>
            </a:r>
            <a:r>
              <a:rPr lang="pt-BR" dirty="0" smtClean="0"/>
              <a:t>na tabela a </a:t>
            </a:r>
            <a:r>
              <a:rPr lang="pt-BR" dirty="0" smtClean="0"/>
              <a:t>que fica mais </a:t>
            </a:r>
            <a:r>
              <a:rPr lang="pt-BR" dirty="0" smtClean="0"/>
              <a:t>distante </a:t>
            </a:r>
            <a:r>
              <a:rPr lang="pt-BR" dirty="0" smtClean="0"/>
              <a:t>de Palmas </a:t>
            </a:r>
            <a:r>
              <a:rPr lang="pt-BR" dirty="0" smtClean="0"/>
              <a:t>em </a:t>
            </a:r>
            <a:r>
              <a:rPr lang="pt-BR" dirty="0" smtClean="0"/>
              <a:t>linha reta é</a:t>
            </a:r>
          </a:p>
          <a:p>
            <a:pPr algn="just">
              <a:buNone/>
            </a:pPr>
            <a:r>
              <a:rPr lang="pt-BR" dirty="0" smtClean="0"/>
              <a:t>(A) Paraíso.</a:t>
            </a:r>
          </a:p>
          <a:p>
            <a:pPr algn="just">
              <a:buNone/>
            </a:pPr>
            <a:r>
              <a:rPr lang="pt-BR" dirty="0" smtClean="0"/>
              <a:t>(B) Lajeado.</a:t>
            </a:r>
          </a:p>
          <a:p>
            <a:pPr algn="just">
              <a:buNone/>
            </a:pPr>
            <a:r>
              <a:rPr lang="pt-BR" dirty="0" smtClean="0"/>
              <a:t>(C) </a:t>
            </a:r>
            <a:r>
              <a:rPr lang="pt-BR" dirty="0" err="1" smtClean="0"/>
              <a:t>Gurupi</a:t>
            </a:r>
            <a:r>
              <a:rPr lang="pt-BR" dirty="0" smtClean="0"/>
              <a:t>.</a:t>
            </a:r>
          </a:p>
          <a:p>
            <a:pPr algn="just">
              <a:buNone/>
            </a:pPr>
            <a:r>
              <a:rPr lang="pt-BR" dirty="0" smtClean="0"/>
              <a:t>(D) </a:t>
            </a:r>
            <a:r>
              <a:rPr lang="pt-BR" dirty="0" err="1" smtClean="0"/>
              <a:t>Araguaína</a:t>
            </a:r>
            <a:r>
              <a:rPr lang="pt-BR" dirty="0" smtClean="0"/>
              <a:t>.</a:t>
            </a:r>
          </a:p>
          <a:p>
            <a:pPr algn="just"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2800" y="4005064"/>
            <a:ext cx="6753200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554163"/>
            <a:ext cx="9740900" cy="5303837"/>
          </a:xfrm>
        </p:spPr>
        <p:txBody>
          <a:bodyPr>
            <a:normAutofit/>
          </a:bodyPr>
          <a:lstStyle/>
          <a:p>
            <a:pPr marL="0" indent="17463" algn="just">
              <a:buNone/>
            </a:pPr>
            <a:r>
              <a:rPr lang="pt-BR" dirty="0" smtClean="0"/>
              <a:t>Na tabela abaixo temos as distancia entre algumas cidades e a capital Palmas, observe a tabela.</a:t>
            </a:r>
          </a:p>
          <a:p>
            <a:pPr marL="0" indent="17463" algn="just">
              <a:buNone/>
            </a:pPr>
            <a:r>
              <a:rPr lang="pt-BR" dirty="0" smtClean="0"/>
              <a:t>Das cidades </a:t>
            </a:r>
            <a:r>
              <a:rPr lang="pt-BR" dirty="0" smtClean="0"/>
              <a:t>na tabela a </a:t>
            </a:r>
            <a:r>
              <a:rPr lang="pt-BR" dirty="0" smtClean="0"/>
              <a:t>que fica mais </a:t>
            </a:r>
            <a:r>
              <a:rPr lang="pt-BR" dirty="0" smtClean="0"/>
              <a:t>distante </a:t>
            </a:r>
            <a:r>
              <a:rPr lang="pt-BR" dirty="0" smtClean="0"/>
              <a:t>de Palmas </a:t>
            </a:r>
            <a:r>
              <a:rPr lang="pt-BR" dirty="0" smtClean="0"/>
              <a:t>em </a:t>
            </a:r>
            <a:r>
              <a:rPr lang="pt-BR" dirty="0" smtClean="0"/>
              <a:t>linha reta é</a:t>
            </a:r>
          </a:p>
          <a:p>
            <a:pPr algn="just">
              <a:buNone/>
            </a:pPr>
            <a:r>
              <a:rPr lang="pt-BR" dirty="0" smtClean="0"/>
              <a:t>(A) Paraíso.</a:t>
            </a:r>
          </a:p>
          <a:p>
            <a:pPr algn="just">
              <a:buNone/>
            </a:pPr>
            <a:r>
              <a:rPr lang="pt-BR" dirty="0" smtClean="0"/>
              <a:t>(B) Lajeado.</a:t>
            </a:r>
          </a:p>
          <a:p>
            <a:pPr algn="just">
              <a:buNone/>
            </a:pPr>
            <a:r>
              <a:rPr lang="pt-BR" dirty="0" smtClean="0"/>
              <a:t>(C) </a:t>
            </a:r>
            <a:r>
              <a:rPr lang="pt-BR" dirty="0" err="1" smtClean="0"/>
              <a:t>Gurupi</a:t>
            </a:r>
            <a:r>
              <a:rPr lang="pt-BR" dirty="0" smtClean="0"/>
              <a:t>.</a:t>
            </a:r>
          </a:p>
          <a:p>
            <a:pPr algn="just">
              <a:buNone/>
            </a:pPr>
            <a:r>
              <a:rPr lang="pt-BR" b="1" dirty="0" smtClean="0">
                <a:solidFill>
                  <a:srgbClr val="FF0000"/>
                </a:solidFill>
              </a:rPr>
              <a:t>(D) </a:t>
            </a:r>
            <a:r>
              <a:rPr lang="pt-BR" b="1" dirty="0" err="1" smtClean="0">
                <a:solidFill>
                  <a:srgbClr val="FF0000"/>
                </a:solidFill>
              </a:rPr>
              <a:t>Araguaína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2800" y="4005064"/>
            <a:ext cx="6753200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0200" y="430560"/>
            <a:ext cx="9410700" cy="838200"/>
          </a:xfrm>
        </p:spPr>
        <p:txBody>
          <a:bodyPr/>
          <a:lstStyle/>
          <a:p>
            <a:r>
              <a:rPr lang="pt-BR" b="1" dirty="0" smtClean="0"/>
              <a:t>Questão 02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472" y="1196753"/>
            <a:ext cx="9540428" cy="5661248"/>
          </a:xfrm>
        </p:spPr>
        <p:txBody>
          <a:bodyPr anchor="ctr">
            <a:normAutofit/>
          </a:bodyPr>
          <a:lstStyle/>
          <a:p>
            <a:pPr marL="0" indent="17463" algn="just">
              <a:buNone/>
            </a:pPr>
            <a:r>
              <a:rPr lang="pt-BR" sz="3500" dirty="0" smtClean="0"/>
              <a:t>Para encontrar o quíntuplo de um número, </a:t>
            </a:r>
            <a:r>
              <a:rPr lang="pt-BR" sz="3500" dirty="0" smtClean="0"/>
              <a:t>basta multiplicar </a:t>
            </a:r>
            <a:r>
              <a:rPr lang="pt-BR" sz="3500" dirty="0" smtClean="0"/>
              <a:t>esse número por 5. Então o quíntuplo de 103 </a:t>
            </a:r>
            <a:r>
              <a:rPr lang="pt-BR" sz="3500" dirty="0" smtClean="0"/>
              <a:t>é igual </a:t>
            </a:r>
            <a:r>
              <a:rPr lang="pt-BR" sz="3500" dirty="0" smtClean="0"/>
              <a:t>a</a:t>
            </a:r>
          </a:p>
          <a:p>
            <a:pPr>
              <a:buNone/>
            </a:pPr>
            <a:r>
              <a:rPr lang="pt-BR" sz="3500" dirty="0" smtClean="0"/>
              <a:t>(A) 108</a:t>
            </a:r>
          </a:p>
          <a:p>
            <a:pPr>
              <a:buNone/>
            </a:pPr>
            <a:r>
              <a:rPr lang="pt-BR" sz="3500" dirty="0" smtClean="0"/>
              <a:t>(B) 508</a:t>
            </a:r>
          </a:p>
          <a:p>
            <a:pPr>
              <a:buNone/>
            </a:pPr>
            <a:r>
              <a:rPr lang="pt-BR" sz="3500" dirty="0" smtClean="0"/>
              <a:t>(C) 515</a:t>
            </a:r>
          </a:p>
          <a:p>
            <a:pPr>
              <a:buNone/>
            </a:pPr>
            <a:r>
              <a:rPr lang="pt-BR" sz="3500" dirty="0" smtClean="0"/>
              <a:t>(D) </a:t>
            </a:r>
            <a:r>
              <a:rPr lang="pt-BR" sz="3500" dirty="0" smtClean="0"/>
              <a:t>603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0200" y="430560"/>
            <a:ext cx="9410700" cy="838200"/>
          </a:xfrm>
        </p:spPr>
        <p:txBody>
          <a:bodyPr/>
          <a:lstStyle/>
          <a:p>
            <a:r>
              <a:rPr lang="pt-BR" b="1" dirty="0" smtClean="0"/>
              <a:t>Questão 02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472" y="1196753"/>
            <a:ext cx="9540428" cy="5661248"/>
          </a:xfrm>
        </p:spPr>
        <p:txBody>
          <a:bodyPr anchor="ctr">
            <a:normAutofit/>
          </a:bodyPr>
          <a:lstStyle/>
          <a:p>
            <a:pPr marL="0" indent="17463" algn="just">
              <a:buNone/>
            </a:pPr>
            <a:r>
              <a:rPr lang="pt-BR" sz="3500" dirty="0" smtClean="0"/>
              <a:t>Para encontrar o quíntuplo de um número, </a:t>
            </a:r>
            <a:r>
              <a:rPr lang="pt-BR" sz="3500" dirty="0" smtClean="0"/>
              <a:t>basta multiplicar </a:t>
            </a:r>
            <a:r>
              <a:rPr lang="pt-BR" sz="3500" dirty="0" smtClean="0"/>
              <a:t>esse número por 5. Então o quíntuplo de 103 </a:t>
            </a:r>
            <a:r>
              <a:rPr lang="pt-BR" sz="3500" dirty="0" smtClean="0"/>
              <a:t>é igual </a:t>
            </a:r>
            <a:r>
              <a:rPr lang="pt-BR" sz="3500" dirty="0" smtClean="0"/>
              <a:t>a</a:t>
            </a:r>
          </a:p>
          <a:p>
            <a:pPr>
              <a:buNone/>
            </a:pPr>
            <a:r>
              <a:rPr lang="pt-BR" sz="3500" dirty="0" smtClean="0"/>
              <a:t>(A) 108</a:t>
            </a:r>
          </a:p>
          <a:p>
            <a:pPr>
              <a:buNone/>
            </a:pPr>
            <a:r>
              <a:rPr lang="pt-BR" sz="3500" dirty="0" smtClean="0"/>
              <a:t>(B) 508</a:t>
            </a:r>
          </a:p>
          <a:p>
            <a:pPr>
              <a:buNone/>
            </a:pPr>
            <a:r>
              <a:rPr lang="pt-BR" sz="3500" b="1" dirty="0" smtClean="0">
                <a:solidFill>
                  <a:srgbClr val="FF0000"/>
                </a:solidFill>
              </a:rPr>
              <a:t>(C) 515</a:t>
            </a:r>
          </a:p>
          <a:p>
            <a:pPr>
              <a:buNone/>
            </a:pPr>
            <a:r>
              <a:rPr lang="pt-BR" sz="3500" dirty="0" smtClean="0"/>
              <a:t>(D) </a:t>
            </a:r>
            <a:r>
              <a:rPr lang="pt-BR" sz="3500" dirty="0" smtClean="0"/>
              <a:t>603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0200" y="1412776"/>
            <a:ext cx="9410700" cy="5445223"/>
          </a:xfrm>
        </p:spPr>
        <p:txBody>
          <a:bodyPr anchor="ctr"/>
          <a:lstStyle/>
          <a:p>
            <a:pPr>
              <a:buNone/>
            </a:pPr>
            <a:r>
              <a:rPr lang="pt-BR" dirty="0" smtClean="0"/>
              <a:t>Um número pode ser decomposto em </a:t>
            </a:r>
            <a:r>
              <a:rPr lang="pt-BR" b="1" dirty="0" smtClean="0"/>
              <a:t>1 x 100 +</a:t>
            </a:r>
          </a:p>
          <a:p>
            <a:pPr>
              <a:buNone/>
            </a:pPr>
            <a:r>
              <a:rPr lang="pt-BR" b="1" dirty="0" smtClean="0"/>
              <a:t>8 x 10 + 4</a:t>
            </a:r>
            <a:r>
              <a:rPr lang="pt-BR" dirty="0" smtClean="0"/>
              <a:t>. Esse número é igual a</a:t>
            </a:r>
          </a:p>
          <a:p>
            <a:pPr>
              <a:buNone/>
            </a:pPr>
            <a:r>
              <a:rPr lang="pt-BR" dirty="0" smtClean="0"/>
              <a:t>(A) 184 </a:t>
            </a:r>
          </a:p>
          <a:p>
            <a:pPr>
              <a:buNone/>
            </a:pPr>
            <a:r>
              <a:rPr lang="pt-BR" dirty="0" smtClean="0"/>
              <a:t>(B) 418 </a:t>
            </a:r>
          </a:p>
          <a:p>
            <a:pPr>
              <a:buNone/>
            </a:pPr>
            <a:r>
              <a:rPr lang="pt-BR" dirty="0" smtClean="0"/>
              <a:t>(C) 481 </a:t>
            </a:r>
          </a:p>
          <a:p>
            <a:pPr>
              <a:buNone/>
            </a:pPr>
            <a:r>
              <a:rPr lang="pt-BR" dirty="0" smtClean="0"/>
              <a:t>(D) </a:t>
            </a:r>
            <a:r>
              <a:rPr lang="pt-BR" dirty="0" smtClean="0"/>
              <a:t>841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0200" y="1412776"/>
            <a:ext cx="9410700" cy="5445223"/>
          </a:xfrm>
        </p:spPr>
        <p:txBody>
          <a:bodyPr anchor="ctr"/>
          <a:lstStyle/>
          <a:p>
            <a:pPr>
              <a:buNone/>
            </a:pPr>
            <a:r>
              <a:rPr lang="pt-BR" dirty="0" smtClean="0"/>
              <a:t>Um número pode ser decomposto em </a:t>
            </a:r>
            <a:r>
              <a:rPr lang="pt-BR" b="1" dirty="0" smtClean="0"/>
              <a:t>1 x 100 +</a:t>
            </a:r>
          </a:p>
          <a:p>
            <a:pPr>
              <a:buNone/>
            </a:pPr>
            <a:r>
              <a:rPr lang="pt-BR" b="1" dirty="0" smtClean="0"/>
              <a:t>8 x 10 + 4</a:t>
            </a:r>
            <a:r>
              <a:rPr lang="pt-BR" dirty="0" smtClean="0"/>
              <a:t>. Esse número é igual a</a:t>
            </a:r>
          </a:p>
          <a:p>
            <a:pPr>
              <a:buNone/>
            </a:pPr>
            <a:r>
              <a:rPr lang="pt-BR" b="1" dirty="0" smtClean="0">
                <a:solidFill>
                  <a:srgbClr val="FF0000"/>
                </a:solidFill>
              </a:rPr>
              <a:t>(A) 184 </a:t>
            </a:r>
          </a:p>
          <a:p>
            <a:pPr>
              <a:buNone/>
            </a:pPr>
            <a:r>
              <a:rPr lang="pt-BR" dirty="0" smtClean="0"/>
              <a:t>(B) 418 </a:t>
            </a:r>
          </a:p>
          <a:p>
            <a:pPr>
              <a:buNone/>
            </a:pPr>
            <a:r>
              <a:rPr lang="pt-BR" dirty="0" smtClean="0"/>
              <a:t>(C) 481 </a:t>
            </a:r>
          </a:p>
          <a:p>
            <a:pPr>
              <a:buNone/>
            </a:pPr>
            <a:r>
              <a:rPr lang="pt-BR" dirty="0" smtClean="0"/>
              <a:t>(D) </a:t>
            </a:r>
            <a:r>
              <a:rPr lang="pt-BR" dirty="0" smtClean="0"/>
              <a:t>841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0200" y="142528"/>
            <a:ext cx="9410700" cy="838200"/>
          </a:xfrm>
        </p:spPr>
        <p:txBody>
          <a:bodyPr/>
          <a:lstStyle/>
          <a:p>
            <a:r>
              <a:rPr lang="pt-BR" b="1" dirty="0" smtClean="0"/>
              <a:t>Questão 04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0200" y="1268761"/>
            <a:ext cx="9410700" cy="558924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buNone/>
            </a:pPr>
            <a:r>
              <a:rPr lang="pt-BR" sz="3500" dirty="0" smtClean="0"/>
              <a:t>Observe a reta numérica abaixo.</a:t>
            </a:r>
          </a:p>
          <a:p>
            <a:pPr algn="just">
              <a:lnSpc>
                <a:spcPct val="115000"/>
              </a:lnSpc>
              <a:buNone/>
            </a:pPr>
            <a:endParaRPr lang="pt-BR" sz="2800" dirty="0" smtClean="0"/>
          </a:p>
          <a:p>
            <a:pPr algn="just">
              <a:lnSpc>
                <a:spcPct val="115000"/>
              </a:lnSpc>
              <a:buNone/>
            </a:pPr>
            <a:endParaRPr lang="pt-BR" sz="2800" dirty="0" smtClean="0"/>
          </a:p>
          <a:p>
            <a:pPr algn="just">
              <a:lnSpc>
                <a:spcPct val="115000"/>
              </a:lnSpc>
              <a:buNone/>
            </a:pPr>
            <a:endParaRPr lang="pt-BR" sz="2800" dirty="0" smtClean="0"/>
          </a:p>
          <a:p>
            <a:pPr>
              <a:buNone/>
            </a:pPr>
            <a:r>
              <a:rPr lang="pt-BR" sz="3800" dirty="0" smtClean="0"/>
              <a:t>O número que corresponde ao ponto L, é</a:t>
            </a:r>
          </a:p>
          <a:p>
            <a:pPr>
              <a:buNone/>
            </a:pPr>
            <a:r>
              <a:rPr lang="pt-BR" sz="3800" dirty="0" smtClean="0"/>
              <a:t>(A) 30</a:t>
            </a:r>
          </a:p>
          <a:p>
            <a:pPr>
              <a:buNone/>
            </a:pPr>
            <a:r>
              <a:rPr lang="pt-BR" sz="3800" dirty="0" smtClean="0"/>
              <a:t>(B) 33</a:t>
            </a:r>
          </a:p>
          <a:p>
            <a:pPr>
              <a:buNone/>
            </a:pPr>
            <a:r>
              <a:rPr lang="pt-BR" sz="3800" dirty="0" smtClean="0"/>
              <a:t>(C) 36</a:t>
            </a:r>
          </a:p>
          <a:p>
            <a:pPr>
              <a:buNone/>
            </a:pPr>
            <a:r>
              <a:rPr lang="pt-BR" sz="3800" dirty="0" smtClean="0"/>
              <a:t>(D) 39</a:t>
            </a:r>
          </a:p>
          <a:p>
            <a:pPr algn="just">
              <a:lnSpc>
                <a:spcPct val="115000"/>
              </a:lnSpc>
              <a:buNone/>
            </a:pPr>
            <a:endParaRPr lang="pt-BR" sz="28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endParaRPr lang="pt-BR" sz="28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30" y="2143116"/>
            <a:ext cx="885831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0200" y="142528"/>
            <a:ext cx="9410700" cy="838200"/>
          </a:xfrm>
        </p:spPr>
        <p:txBody>
          <a:bodyPr/>
          <a:lstStyle/>
          <a:p>
            <a:r>
              <a:rPr lang="pt-BR" b="1" dirty="0" smtClean="0"/>
              <a:t>Questão 04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0200" y="1268761"/>
            <a:ext cx="9410700" cy="558924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buNone/>
            </a:pPr>
            <a:r>
              <a:rPr lang="pt-BR" sz="3500" dirty="0" smtClean="0"/>
              <a:t>Observe a reta numérica abaixo.</a:t>
            </a:r>
          </a:p>
          <a:p>
            <a:pPr algn="just">
              <a:lnSpc>
                <a:spcPct val="115000"/>
              </a:lnSpc>
              <a:buNone/>
            </a:pPr>
            <a:endParaRPr lang="pt-BR" sz="2800" dirty="0" smtClean="0"/>
          </a:p>
          <a:p>
            <a:pPr algn="just">
              <a:lnSpc>
                <a:spcPct val="115000"/>
              </a:lnSpc>
              <a:buNone/>
            </a:pPr>
            <a:endParaRPr lang="pt-BR" sz="2800" dirty="0" smtClean="0"/>
          </a:p>
          <a:p>
            <a:pPr algn="just">
              <a:lnSpc>
                <a:spcPct val="115000"/>
              </a:lnSpc>
              <a:buNone/>
            </a:pPr>
            <a:endParaRPr lang="pt-BR" sz="2800" dirty="0" smtClean="0"/>
          </a:p>
          <a:p>
            <a:pPr>
              <a:buNone/>
            </a:pPr>
            <a:r>
              <a:rPr lang="pt-BR" sz="3800" dirty="0" smtClean="0"/>
              <a:t>O número que corresponde ao ponto L, é</a:t>
            </a:r>
          </a:p>
          <a:p>
            <a:pPr>
              <a:buNone/>
            </a:pPr>
            <a:r>
              <a:rPr lang="pt-BR" sz="3800" dirty="0" smtClean="0"/>
              <a:t>(A) 30</a:t>
            </a:r>
          </a:p>
          <a:p>
            <a:pPr>
              <a:buNone/>
            </a:pPr>
            <a:r>
              <a:rPr lang="pt-BR" sz="3800" dirty="0" smtClean="0"/>
              <a:t>(B) 33</a:t>
            </a:r>
          </a:p>
          <a:p>
            <a:pPr>
              <a:buNone/>
            </a:pPr>
            <a:r>
              <a:rPr lang="pt-BR" sz="3800" dirty="0" smtClean="0"/>
              <a:t>(C) 36</a:t>
            </a:r>
          </a:p>
          <a:p>
            <a:pPr>
              <a:buNone/>
            </a:pPr>
            <a:r>
              <a:rPr lang="pt-BR" sz="3800" b="1" dirty="0" smtClean="0">
                <a:solidFill>
                  <a:srgbClr val="FF0000"/>
                </a:solidFill>
              </a:rPr>
              <a:t>(D) 39</a:t>
            </a:r>
          </a:p>
          <a:p>
            <a:pPr algn="just">
              <a:lnSpc>
                <a:spcPct val="115000"/>
              </a:lnSpc>
              <a:buNone/>
            </a:pPr>
            <a:endParaRPr lang="pt-BR" sz="28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endParaRPr lang="pt-BR" sz="28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30" y="2143116"/>
            <a:ext cx="885831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ersonalizada 7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232</TotalTime>
  <Words>1435</Words>
  <Application>Microsoft Office PowerPoint</Application>
  <PresentationFormat>Papel A4 (210 x 297 mm)</PresentationFormat>
  <Paragraphs>242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Viagem</vt:lpstr>
      <vt:lpstr>GINCANA – DESCRITORES </vt:lpstr>
      <vt:lpstr>Questão 01</vt:lpstr>
      <vt:lpstr>Questão 01</vt:lpstr>
      <vt:lpstr>Questão 02</vt:lpstr>
      <vt:lpstr>Questão 02</vt:lpstr>
      <vt:lpstr>Questão 03</vt:lpstr>
      <vt:lpstr>Questão 03</vt:lpstr>
      <vt:lpstr>Questão 04</vt:lpstr>
      <vt:lpstr>Questão 04</vt:lpstr>
      <vt:lpstr>Questão 05</vt:lpstr>
      <vt:lpstr>Questão 05</vt:lpstr>
      <vt:lpstr>Questão 06</vt:lpstr>
      <vt:lpstr>Questão 06</vt:lpstr>
      <vt:lpstr>Questão 07</vt:lpstr>
      <vt:lpstr>Questão 07</vt:lpstr>
      <vt:lpstr>Questão 08</vt:lpstr>
      <vt:lpstr>Questão 08</vt:lpstr>
      <vt:lpstr>Questão 09</vt:lpstr>
      <vt:lpstr>Questão 09</vt:lpstr>
      <vt:lpstr>Questão 10</vt:lpstr>
      <vt:lpstr>Questão 10</vt:lpstr>
      <vt:lpstr>Questão 11</vt:lpstr>
      <vt:lpstr>Questão 11</vt:lpstr>
      <vt:lpstr>Questão 12</vt:lpstr>
      <vt:lpstr>Questão 12</vt:lpstr>
      <vt:lpstr>Questão 13</vt:lpstr>
      <vt:lpstr>Questão 13</vt:lpstr>
      <vt:lpstr>Questão 14</vt:lpstr>
      <vt:lpstr>Questão 14</vt:lpstr>
      <vt:lpstr>Questão 15</vt:lpstr>
      <vt:lpstr>Questão 15</vt:lpstr>
      <vt:lpstr>Questão 16</vt:lpstr>
      <vt:lpstr>Questão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 do Windows</dc:creator>
  <cp:lastModifiedBy>Usuário do Windows</cp:lastModifiedBy>
  <cp:revision>29</cp:revision>
  <dcterms:created xsi:type="dcterms:W3CDTF">2021-08-17T18:20:55Z</dcterms:created>
  <dcterms:modified xsi:type="dcterms:W3CDTF">2021-10-24T21:43:55Z</dcterms:modified>
</cp:coreProperties>
</file>