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75" r:id="rId5"/>
    <p:sldId id="258" r:id="rId6"/>
    <p:sldId id="276" r:id="rId7"/>
    <p:sldId id="259" r:id="rId8"/>
    <p:sldId id="277" r:id="rId9"/>
    <p:sldId id="260" r:id="rId10"/>
    <p:sldId id="278" r:id="rId11"/>
    <p:sldId id="261" r:id="rId12"/>
    <p:sldId id="279" r:id="rId13"/>
    <p:sldId id="262" r:id="rId14"/>
    <p:sldId id="280" r:id="rId15"/>
    <p:sldId id="263" r:id="rId16"/>
    <p:sldId id="281" r:id="rId17"/>
    <p:sldId id="264" r:id="rId18"/>
    <p:sldId id="282" r:id="rId19"/>
    <p:sldId id="265" r:id="rId20"/>
    <p:sldId id="283" r:id="rId21"/>
    <p:sldId id="266" r:id="rId22"/>
    <p:sldId id="284" r:id="rId23"/>
    <p:sldId id="267" r:id="rId24"/>
    <p:sldId id="285" r:id="rId25"/>
    <p:sldId id="268" r:id="rId26"/>
    <p:sldId id="286" r:id="rId27"/>
    <p:sldId id="269" r:id="rId28"/>
    <p:sldId id="287" r:id="rId29"/>
    <p:sldId id="270" r:id="rId30"/>
    <p:sldId id="288" r:id="rId31"/>
    <p:sldId id="271" r:id="rId32"/>
    <p:sldId id="289" r:id="rId33"/>
    <p:sldId id="272" r:id="rId34"/>
    <p:sldId id="290" r:id="rId35"/>
    <p:sldId id="273" r:id="rId36"/>
    <p:sldId id="291" r:id="rId37"/>
    <p:sldId id="274" r:id="rId38"/>
    <p:sldId id="292" r:id="rId39"/>
  </p:sldIdLst>
  <p:sldSz cx="9906000" cy="6858000" type="A4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A20"/>
    <a:srgbClr val="C8D7EA"/>
    <a:srgbClr val="CFDCED"/>
    <a:srgbClr val="B3FFD5"/>
    <a:srgbClr val="CDFFE4"/>
    <a:srgbClr val="DDFFEC"/>
    <a:srgbClr val="FFF0C1"/>
    <a:srgbClr val="E6F4D4"/>
    <a:srgbClr val="EDF7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332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ector reto 6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onector reto 8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onector reto 11"/>
          <p:cNvSpPr/>
          <p:nvPr/>
        </p:nvSpPr>
        <p:spPr>
          <a:xfrm>
            <a:off x="556920" y="1057680"/>
            <a:ext cx="9348840" cy="252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onector reto 6"/>
          <p:cNvSpPr/>
          <p:nvPr/>
        </p:nvSpPr>
        <p:spPr>
          <a:xfrm>
            <a:off x="556920" y="5349600"/>
            <a:ext cx="9348840" cy="252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ector reto 6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onector reto 8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onector reto 11"/>
          <p:cNvSpPr/>
          <p:nvPr/>
        </p:nvSpPr>
        <p:spPr>
          <a:xfrm>
            <a:off x="556920" y="1057680"/>
            <a:ext cx="9348840" cy="252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ítulo 1"/>
          <p:cNvSpPr/>
          <p:nvPr/>
        </p:nvSpPr>
        <p:spPr>
          <a:xfrm>
            <a:off x="488520" y="476640"/>
            <a:ext cx="5615640" cy="2519280"/>
          </a:xfrm>
          <a:prstGeom prst="rect">
            <a:avLst/>
          </a:prstGeom>
          <a:solidFill>
            <a:srgbClr val="B8E4E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4400" b="1" strike="noStrike" cap="all" spc="-1">
                <a:solidFill>
                  <a:srgbClr val="464646"/>
                </a:solidFill>
                <a:latin typeface="Tahoma"/>
                <a:ea typeface="DejaVu Sans"/>
              </a:rPr>
              <a:t>GINCANA – DESCRITORES 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84" name="Subtítulo 2"/>
          <p:cNvSpPr/>
          <p:nvPr/>
        </p:nvSpPr>
        <p:spPr>
          <a:xfrm>
            <a:off x="1928520" y="3357000"/>
            <a:ext cx="7271640" cy="151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pt-BR" sz="1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t-BR" sz="4400" b="1" strike="noStrike" spc="-1" dirty="0">
                <a:solidFill>
                  <a:srgbClr val="3D3D3D"/>
                </a:solidFill>
                <a:latin typeface="Tahoma"/>
                <a:ea typeface="DejaVu Sans"/>
              </a:rPr>
              <a:t>Matemática</a:t>
            </a:r>
            <a:endParaRPr lang="pt-BR" sz="4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t-BR" sz="2800" b="0" strike="noStrike" spc="-1" dirty="0">
                <a:solidFill>
                  <a:srgbClr val="3D3D3D"/>
                </a:solidFill>
                <a:latin typeface="Tahoma"/>
                <a:ea typeface="DejaVu Sans"/>
              </a:rPr>
              <a:t>9º ANO – Ensino Fundamental</a:t>
            </a:r>
            <a:endParaRPr lang="pt-BR" sz="2800" b="0" strike="noStrike" spc="-1" dirty="0">
              <a:latin typeface="Arial"/>
            </a:endParaRPr>
          </a:p>
        </p:txBody>
      </p:sp>
      <p:pic>
        <p:nvPicPr>
          <p:cNvPr id="85" name="Picture 2" descr="F:\logomarca_saep.png"/>
          <p:cNvPicPr/>
          <p:nvPr/>
        </p:nvPicPr>
        <p:blipFill>
          <a:blip r:embed="rId3"/>
          <a:stretch/>
        </p:blipFill>
        <p:spPr>
          <a:xfrm>
            <a:off x="6249240" y="72000"/>
            <a:ext cx="3434040" cy="306792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3" descr="F:\logo educação.png"/>
          <p:cNvPicPr/>
          <p:nvPr/>
        </p:nvPicPr>
        <p:blipFill>
          <a:blip r:embed="rId4"/>
          <a:stretch/>
        </p:blipFill>
        <p:spPr>
          <a:xfrm>
            <a:off x="5445000" y="5589360"/>
            <a:ext cx="4460040" cy="1267560"/>
          </a:xfrm>
          <a:prstGeom prst="rect">
            <a:avLst/>
          </a:prstGeom>
          <a:ln w="0">
            <a:noFill/>
          </a:ln>
        </p:spPr>
      </p:pic>
      <p:sp>
        <p:nvSpPr>
          <p:cNvPr id="87" name="Triângulo retângulo 6"/>
          <p:cNvSpPr/>
          <p:nvPr/>
        </p:nvSpPr>
        <p:spPr>
          <a:xfrm>
            <a:off x="-15480" y="4005000"/>
            <a:ext cx="3743280" cy="2879280"/>
          </a:xfrm>
          <a:prstGeom prst="rtTriangle">
            <a:avLst/>
          </a:prstGeom>
          <a:solidFill>
            <a:srgbClr val="2DA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Espaço Reservado para Conteúdo 2_3"/>
          <p:cNvSpPr/>
          <p:nvPr/>
        </p:nvSpPr>
        <p:spPr>
          <a:xfrm>
            <a:off x="200520" y="1124640"/>
            <a:ext cx="9539280" cy="55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000" dirty="0"/>
              <a:t>A fiação de energia elétrica chega à casa de </a:t>
            </a:r>
            <a:r>
              <a:rPr lang="pt-BR" sz="3000" dirty="0" smtClean="0"/>
              <a:t>Felipe </a:t>
            </a:r>
            <a:r>
              <a:rPr lang="pt-BR" sz="3000" dirty="0"/>
              <a:t>ligada em dois postes, um que fica do outro lado da rua e mede </a:t>
            </a:r>
            <a:r>
              <a:rPr lang="pt-BR" sz="3000" b="1" dirty="0"/>
              <a:t>10 m</a:t>
            </a:r>
            <a:r>
              <a:rPr lang="pt-BR" sz="3000" dirty="0"/>
              <a:t>, e o outro, ao lado da casa, que tem </a:t>
            </a:r>
            <a:r>
              <a:rPr lang="pt-BR" sz="3000" b="1" dirty="0"/>
              <a:t>7 m </a:t>
            </a:r>
            <a:r>
              <a:rPr lang="pt-BR" sz="3000" dirty="0"/>
              <a:t>de altura</a:t>
            </a:r>
            <a:r>
              <a:rPr lang="pt-BR" sz="2800" dirty="0"/>
              <a:t>. 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  <p:sp>
        <p:nvSpPr>
          <p:cNvPr id="106" name="Retângulo 105"/>
          <p:cNvSpPr/>
          <p:nvPr/>
        </p:nvSpPr>
        <p:spPr>
          <a:xfrm>
            <a:off x="180000" y="3242520"/>
            <a:ext cx="9359640" cy="342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40000"/>
          </a:blip>
          <a:stretch>
            <a:fillRect/>
          </a:stretch>
        </p:blipFill>
        <p:spPr>
          <a:xfrm>
            <a:off x="363727" y="3071520"/>
            <a:ext cx="2934109" cy="37186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27422" y="3416290"/>
            <a:ext cx="57722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Considerando a distância de </a:t>
            </a:r>
            <a:r>
              <a:rPr lang="pt-BR" sz="3000" b="1" dirty="0" smtClean="0"/>
              <a:t>6 m </a:t>
            </a:r>
            <a:r>
              <a:rPr lang="pt-BR" sz="3000" dirty="0" smtClean="0"/>
              <a:t>entre os dois postes, a medida </a:t>
            </a:r>
            <a:r>
              <a:rPr lang="pt-BR" sz="3000" b="1" dirty="0" smtClean="0"/>
              <a:t>x </a:t>
            </a:r>
            <a:r>
              <a:rPr lang="pt-BR" sz="3000" dirty="0" smtClean="0"/>
              <a:t>da fiação é aproximadamente </a:t>
            </a:r>
          </a:p>
          <a:p>
            <a:pPr algn="just"/>
            <a:r>
              <a:rPr lang="pt-BR" sz="3000" dirty="0" smtClean="0"/>
              <a:t>(A) 6,7 m. </a:t>
            </a:r>
          </a:p>
          <a:p>
            <a:pPr algn="just"/>
            <a:r>
              <a:rPr lang="pt-BR" sz="3000" dirty="0" smtClean="0"/>
              <a:t>(B) 9,2 m. </a:t>
            </a:r>
          </a:p>
          <a:p>
            <a:pPr algn="just"/>
            <a:r>
              <a:rPr lang="pt-BR" sz="3000" dirty="0" smtClean="0"/>
              <a:t>(C) 11,7 m. </a:t>
            </a:r>
          </a:p>
          <a:p>
            <a:pPr algn="just"/>
            <a:r>
              <a:rPr lang="pt-BR" sz="3000" dirty="0" smtClean="0"/>
              <a:t>(D) 18 m. </a:t>
            </a:r>
            <a:endParaRPr lang="pt-BR" sz="3000" spc="-1" dirty="0"/>
          </a:p>
        </p:txBody>
      </p:sp>
      <p:sp>
        <p:nvSpPr>
          <p:cNvPr id="7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05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2017 (d10)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Espaço Reservado para Conteúdo 2_3"/>
          <p:cNvSpPr/>
          <p:nvPr/>
        </p:nvSpPr>
        <p:spPr>
          <a:xfrm>
            <a:off x="200520" y="1124640"/>
            <a:ext cx="9539280" cy="55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000" dirty="0"/>
              <a:t>A fiação de energia elétrica chega à casa de </a:t>
            </a:r>
            <a:r>
              <a:rPr lang="pt-BR" sz="3000" dirty="0" smtClean="0"/>
              <a:t>Felipe </a:t>
            </a:r>
            <a:r>
              <a:rPr lang="pt-BR" sz="3000" dirty="0"/>
              <a:t>ligada em dois postes, um que fica do outro lado da rua e mede </a:t>
            </a:r>
            <a:r>
              <a:rPr lang="pt-BR" sz="3000" b="1" dirty="0"/>
              <a:t>10 m</a:t>
            </a:r>
            <a:r>
              <a:rPr lang="pt-BR" sz="3000" dirty="0"/>
              <a:t>, e o outro, ao lado da casa, que tem </a:t>
            </a:r>
            <a:r>
              <a:rPr lang="pt-BR" sz="3000" b="1" dirty="0"/>
              <a:t>7 m </a:t>
            </a:r>
            <a:r>
              <a:rPr lang="pt-BR" sz="3000" dirty="0"/>
              <a:t>de altura</a:t>
            </a:r>
            <a:r>
              <a:rPr lang="pt-BR" sz="2800" dirty="0"/>
              <a:t>. 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</p:txBody>
      </p:sp>
      <p:sp>
        <p:nvSpPr>
          <p:cNvPr id="106" name="Retângulo 105"/>
          <p:cNvSpPr/>
          <p:nvPr/>
        </p:nvSpPr>
        <p:spPr>
          <a:xfrm>
            <a:off x="180000" y="3242520"/>
            <a:ext cx="9359640" cy="342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40000"/>
          </a:blip>
          <a:stretch>
            <a:fillRect/>
          </a:stretch>
        </p:blipFill>
        <p:spPr>
          <a:xfrm>
            <a:off x="363727" y="3071520"/>
            <a:ext cx="2934109" cy="37186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27422" y="3416290"/>
            <a:ext cx="57722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Considerando a distância de </a:t>
            </a:r>
            <a:r>
              <a:rPr lang="pt-BR" sz="3000" b="1" dirty="0" smtClean="0"/>
              <a:t>6 m </a:t>
            </a:r>
            <a:r>
              <a:rPr lang="pt-BR" sz="3000" dirty="0" smtClean="0"/>
              <a:t>entre os dois postes, a medida </a:t>
            </a:r>
            <a:r>
              <a:rPr lang="pt-BR" sz="3000" b="1" dirty="0" smtClean="0"/>
              <a:t>x </a:t>
            </a:r>
            <a:r>
              <a:rPr lang="pt-BR" sz="3000" dirty="0" smtClean="0"/>
              <a:t>da fiação é aproximadamente </a:t>
            </a:r>
          </a:p>
          <a:p>
            <a:pPr algn="just"/>
            <a:r>
              <a:rPr lang="pt-BR" sz="3000" dirty="0" smtClean="0"/>
              <a:t>(A) 6,7 m. </a:t>
            </a:r>
          </a:p>
          <a:p>
            <a:pPr algn="just"/>
            <a:r>
              <a:rPr lang="pt-BR" sz="3000" dirty="0" smtClean="0"/>
              <a:t>(B) 9,2 m. </a:t>
            </a:r>
          </a:p>
          <a:p>
            <a:pPr algn="just"/>
            <a:r>
              <a:rPr lang="pt-BR" sz="3000" dirty="0" smtClean="0"/>
              <a:t>(C) 11,7 m. </a:t>
            </a:r>
          </a:p>
          <a:p>
            <a:pPr algn="just"/>
            <a:r>
              <a:rPr lang="pt-BR" sz="3000" dirty="0" smtClean="0"/>
              <a:t>(D) 18 m. </a:t>
            </a:r>
            <a:endParaRPr lang="pt-BR" sz="3000" spc="-1" dirty="0"/>
          </a:p>
        </p:txBody>
      </p:sp>
      <p:sp>
        <p:nvSpPr>
          <p:cNvPr id="7" name="Retângulo 6"/>
          <p:cNvSpPr/>
          <p:nvPr/>
        </p:nvSpPr>
        <p:spPr>
          <a:xfrm>
            <a:off x="3867462" y="4856813"/>
            <a:ext cx="2428407" cy="449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05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2017 (d10)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" y="1602380"/>
            <a:ext cx="95821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06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2017 (d30)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" y="1602380"/>
            <a:ext cx="95821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179882" y="5336498"/>
            <a:ext cx="2413416" cy="419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06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2017 (d30)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719" y="1319135"/>
            <a:ext cx="9326562" cy="520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07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2018 (d22)</a:t>
            </a:r>
            <a:endParaRPr lang="pt-BR" b="0" strike="noStrike" spc="-1" dirty="0">
              <a:latin typeface="Arial"/>
            </a:endParaRPr>
          </a:p>
        </p:txBody>
      </p:sp>
      <p:pic>
        <p:nvPicPr>
          <p:cNvPr id="4" name="Picture 2" descr="Pin on Cumpriment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4216790"/>
            <a:ext cx="3121022" cy="264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719" y="1319135"/>
            <a:ext cx="9326562" cy="520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99803" y="4077325"/>
            <a:ext cx="2323476" cy="509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07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2018 (d22)</a:t>
            </a:r>
            <a:endParaRPr lang="pt-BR" b="0" strike="noStrike" spc="-1" dirty="0">
              <a:latin typeface="Arial"/>
            </a:endParaRPr>
          </a:p>
        </p:txBody>
      </p:sp>
      <p:pic>
        <p:nvPicPr>
          <p:cNvPr id="6" name="Picture 2" descr="Pin on Cumpriment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4216790"/>
            <a:ext cx="3121022" cy="264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Espaço Reservado para Conteúdo 2_6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dirty="0"/>
              <a:t>Observe</a:t>
            </a:r>
            <a:r>
              <a:rPr lang="pt-BR" sz="3200" dirty="0" smtClean="0"/>
              <a:t>.</a:t>
            </a:r>
          </a:p>
          <a:p>
            <a:pPr>
              <a:lnSpc>
                <a:spcPct val="100000"/>
              </a:lnSpc>
            </a:pPr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3899" y="3576048"/>
            <a:ext cx="8935032" cy="3247043"/>
          </a:xfrm>
          <a:prstGeom prst="rect">
            <a:avLst/>
          </a:prstGeom>
          <a:solidFill>
            <a:srgbClr val="C8D7EA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É uma propriedade comum nos quatro </a:t>
            </a:r>
            <a:r>
              <a:rPr lang="pt-BR" sz="3200" dirty="0" smtClean="0"/>
              <a:t>quadriláteros</a:t>
            </a:r>
          </a:p>
          <a:p>
            <a:pPr algn="just"/>
            <a:endParaRPr lang="pt-BR" sz="1300" dirty="0"/>
          </a:p>
          <a:p>
            <a:pPr algn="just"/>
            <a:r>
              <a:rPr lang="pt-BR" sz="3200" dirty="0"/>
              <a:t>(A) são todos paralelogramos.</a:t>
            </a:r>
          </a:p>
          <a:p>
            <a:pPr algn="just"/>
            <a:r>
              <a:rPr lang="pt-BR" sz="3200" dirty="0"/>
              <a:t>(B) os ângulos opostos são côngruos.</a:t>
            </a:r>
          </a:p>
          <a:p>
            <a:pPr algn="just"/>
            <a:r>
              <a:rPr lang="pt-BR" sz="3200" dirty="0"/>
              <a:t>(C) a soma dos ângulos internos é igual a 180°.</a:t>
            </a:r>
          </a:p>
          <a:p>
            <a:pPr algn="just"/>
            <a:r>
              <a:rPr lang="pt-BR" sz="3200" dirty="0"/>
              <a:t>(D) a soma dos ângulos internos é igual a 360°</a:t>
            </a:r>
            <a:r>
              <a:rPr lang="pt-BR" sz="2800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917" y="1806948"/>
            <a:ext cx="9492269" cy="1610809"/>
          </a:xfrm>
          <a:prstGeom prst="rect">
            <a:avLst/>
          </a:prstGeom>
        </p:spPr>
      </p:pic>
      <p:sp>
        <p:nvSpPr>
          <p:cNvPr id="6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08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2018 (d04)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Espaço Reservado para Conteúdo 2_6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dirty="0"/>
              <a:t>Observe</a:t>
            </a:r>
            <a:r>
              <a:rPr lang="pt-BR" sz="3200" dirty="0" smtClean="0"/>
              <a:t>.</a:t>
            </a:r>
          </a:p>
          <a:p>
            <a:pPr>
              <a:lnSpc>
                <a:spcPct val="100000"/>
              </a:lnSpc>
            </a:pPr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3899" y="3576048"/>
            <a:ext cx="8935032" cy="3247043"/>
          </a:xfrm>
          <a:prstGeom prst="rect">
            <a:avLst/>
          </a:prstGeom>
          <a:solidFill>
            <a:srgbClr val="C8D7EA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É uma propriedade comum nos quatro </a:t>
            </a:r>
            <a:r>
              <a:rPr lang="pt-BR" sz="3200" dirty="0" smtClean="0"/>
              <a:t>quadriláteros</a:t>
            </a:r>
          </a:p>
          <a:p>
            <a:pPr algn="just"/>
            <a:endParaRPr lang="pt-BR" sz="1300" dirty="0"/>
          </a:p>
          <a:p>
            <a:pPr algn="just"/>
            <a:r>
              <a:rPr lang="pt-BR" sz="3200" dirty="0"/>
              <a:t>(A) são todos paralelogramos.</a:t>
            </a:r>
          </a:p>
          <a:p>
            <a:pPr algn="just"/>
            <a:r>
              <a:rPr lang="pt-BR" sz="3200" dirty="0"/>
              <a:t>(B) os ângulos opostos são côngruos.</a:t>
            </a:r>
          </a:p>
          <a:p>
            <a:pPr algn="just"/>
            <a:r>
              <a:rPr lang="pt-BR" sz="3200" dirty="0"/>
              <a:t>(C) a soma dos ângulos internos é igual a 180°.</a:t>
            </a:r>
          </a:p>
          <a:p>
            <a:pPr algn="just"/>
            <a:r>
              <a:rPr lang="pt-BR" sz="3200" dirty="0"/>
              <a:t>(D) a soma dos ângulos internos é igual a 360°</a:t>
            </a:r>
            <a:r>
              <a:rPr lang="pt-BR" sz="2800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917" y="1806948"/>
            <a:ext cx="9492269" cy="161080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74754" y="6280879"/>
            <a:ext cx="8679305" cy="517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08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2018 (d04)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Espaço Reservado para Conteúdo 2_7"/>
          <p:cNvSpPr/>
          <p:nvPr/>
        </p:nvSpPr>
        <p:spPr>
          <a:xfrm>
            <a:off x="180000" y="1319134"/>
            <a:ext cx="9559800" cy="5538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500" dirty="0" smtClean="0"/>
              <a:t>O </a:t>
            </a:r>
            <a:r>
              <a:rPr lang="pt-BR" sz="3500" dirty="0"/>
              <a:t>quilo do tomate durante a entressafra sofreu dois aumentos sucessivos, sendo o primeiro de 10% e o segundo de 20%.</a:t>
            </a:r>
          </a:p>
          <a:p>
            <a:pPr algn="just"/>
            <a:r>
              <a:rPr lang="pt-BR" sz="3500" dirty="0"/>
              <a:t>Antes da entressafra o preço do tomate era </a:t>
            </a:r>
            <a:r>
              <a:rPr lang="pt-BR" sz="3500" dirty="0" smtClean="0"/>
              <a:t> R</a:t>
            </a:r>
            <a:r>
              <a:rPr lang="pt-BR" sz="3500" dirty="0"/>
              <a:t>$ 5,00. </a:t>
            </a:r>
            <a:r>
              <a:rPr lang="pt-BR" sz="3500" dirty="0" smtClean="0"/>
              <a:t>No </a:t>
            </a:r>
            <a:r>
              <a:rPr lang="pt-BR" sz="3500" dirty="0"/>
              <a:t>final desse período o preço era </a:t>
            </a:r>
            <a:r>
              <a:rPr lang="pt-BR" sz="3500" dirty="0" smtClean="0"/>
              <a:t>de</a:t>
            </a:r>
          </a:p>
          <a:p>
            <a:pPr algn="just"/>
            <a:endParaRPr lang="pt-BR" sz="1400" dirty="0"/>
          </a:p>
          <a:p>
            <a:pPr algn="just"/>
            <a:r>
              <a:rPr lang="pt-BR" sz="3400" dirty="0"/>
              <a:t>(A) R$ 10,00</a:t>
            </a:r>
          </a:p>
          <a:p>
            <a:pPr algn="just"/>
            <a:r>
              <a:rPr lang="pt-BR" sz="3400" dirty="0"/>
              <a:t>(B) R$ 6,60</a:t>
            </a:r>
          </a:p>
          <a:p>
            <a:pPr algn="just"/>
            <a:r>
              <a:rPr lang="pt-BR" sz="3400" dirty="0"/>
              <a:t>(C) R$ 6,50</a:t>
            </a:r>
          </a:p>
          <a:p>
            <a:pPr algn="just"/>
            <a:r>
              <a:rPr lang="pt-BR" sz="3400" dirty="0"/>
              <a:t>(D) R$ 5,50</a:t>
            </a:r>
          </a:p>
        </p:txBody>
      </p:sp>
      <p:sp>
        <p:nvSpPr>
          <p:cNvPr id="4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09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2019 (d28)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Espaço Reservado para Conteúdo 2_7"/>
          <p:cNvSpPr/>
          <p:nvPr/>
        </p:nvSpPr>
        <p:spPr>
          <a:xfrm>
            <a:off x="180000" y="1319134"/>
            <a:ext cx="9559800" cy="5538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500" dirty="0" smtClean="0"/>
              <a:t>O </a:t>
            </a:r>
            <a:r>
              <a:rPr lang="pt-BR" sz="3500" dirty="0"/>
              <a:t>quilo do tomate durante a entressafra sofreu dois aumentos sucessivos, sendo o primeiro de 10% e o segundo de 20%.</a:t>
            </a:r>
          </a:p>
          <a:p>
            <a:pPr algn="just"/>
            <a:r>
              <a:rPr lang="pt-BR" sz="3500" dirty="0"/>
              <a:t>Antes da entressafra o preço do tomate era </a:t>
            </a:r>
            <a:r>
              <a:rPr lang="pt-BR" sz="3500" dirty="0" smtClean="0"/>
              <a:t> R</a:t>
            </a:r>
            <a:r>
              <a:rPr lang="pt-BR" sz="3500" dirty="0"/>
              <a:t>$ 5,00. </a:t>
            </a:r>
            <a:r>
              <a:rPr lang="pt-BR" sz="3500" dirty="0" smtClean="0"/>
              <a:t>No </a:t>
            </a:r>
            <a:r>
              <a:rPr lang="pt-BR" sz="3500" dirty="0"/>
              <a:t>final desse período o preço era </a:t>
            </a:r>
            <a:r>
              <a:rPr lang="pt-BR" sz="3500" dirty="0" smtClean="0"/>
              <a:t>de</a:t>
            </a:r>
          </a:p>
          <a:p>
            <a:pPr algn="just"/>
            <a:endParaRPr lang="pt-BR" sz="1400" dirty="0"/>
          </a:p>
          <a:p>
            <a:pPr algn="just"/>
            <a:r>
              <a:rPr lang="pt-BR" sz="3400" dirty="0"/>
              <a:t>(A) R$ 10,00</a:t>
            </a:r>
          </a:p>
          <a:p>
            <a:pPr algn="just"/>
            <a:r>
              <a:rPr lang="pt-BR" sz="3400" dirty="0"/>
              <a:t>(B) R$ 6,60</a:t>
            </a:r>
          </a:p>
          <a:p>
            <a:pPr algn="just"/>
            <a:r>
              <a:rPr lang="pt-BR" sz="3400" dirty="0"/>
              <a:t>(C) R$ 6,50</a:t>
            </a:r>
          </a:p>
          <a:p>
            <a:pPr algn="just"/>
            <a:r>
              <a:rPr lang="pt-BR" sz="3400" dirty="0"/>
              <a:t>(D) R$ 5,50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882" y="4796852"/>
            <a:ext cx="3282846" cy="524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09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2019 (d28)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01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2016 (d09)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89" name="Espaço Reservado para Conteúdo 2"/>
          <p:cNvSpPr/>
          <p:nvPr/>
        </p:nvSpPr>
        <p:spPr>
          <a:xfrm>
            <a:off x="200519" y="1079292"/>
            <a:ext cx="4176609" cy="55889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000" dirty="0"/>
              <a:t>Dois garotos estão participando de um jogo. </a:t>
            </a:r>
          </a:p>
          <a:p>
            <a:pPr algn="just"/>
            <a:r>
              <a:rPr lang="pt-BR" sz="3000" dirty="0"/>
              <a:t>O objetivo é acertar o alvo que está no cruzamento dos eixos </a:t>
            </a:r>
            <a:r>
              <a:rPr lang="pt-BR" sz="3000" b="1" dirty="0"/>
              <a:t>X </a:t>
            </a:r>
            <a:r>
              <a:rPr lang="pt-BR" sz="3000" dirty="0"/>
              <a:t>e </a:t>
            </a:r>
            <a:r>
              <a:rPr lang="pt-BR" sz="3000" b="1" dirty="0"/>
              <a:t>Y</a:t>
            </a:r>
            <a:r>
              <a:rPr lang="pt-BR" sz="3000" dirty="0"/>
              <a:t>. </a:t>
            </a:r>
            <a:endParaRPr lang="pt-BR" sz="3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0" y="4305412"/>
            <a:ext cx="4129112" cy="25150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36696" y="1867188"/>
            <a:ext cx="46469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Um dardo acertou o alvo e o outro acertou no ponto indicado pela letra </a:t>
            </a:r>
            <a:r>
              <a:rPr lang="pt-BR" sz="3000" b="1" dirty="0" smtClean="0"/>
              <a:t>P</a:t>
            </a:r>
            <a:r>
              <a:rPr lang="pt-BR" sz="3000" dirty="0" smtClean="0"/>
              <a:t>. </a:t>
            </a:r>
          </a:p>
          <a:p>
            <a:pPr algn="just"/>
            <a:r>
              <a:rPr lang="pt-BR" sz="3000" dirty="0" smtClean="0"/>
              <a:t>Os pares ordenados correspondentes são: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3000" dirty="0" smtClean="0"/>
              <a:t>(A) (0,0) e (2,3). </a:t>
            </a:r>
          </a:p>
          <a:p>
            <a:pPr algn="just"/>
            <a:r>
              <a:rPr lang="pt-BR" sz="3000" dirty="0" smtClean="0"/>
              <a:t>(B) (0,0) e (3,2). </a:t>
            </a:r>
          </a:p>
          <a:p>
            <a:pPr algn="just"/>
            <a:r>
              <a:rPr lang="pt-BR" sz="3000" dirty="0" smtClean="0"/>
              <a:t>(C) (2,0) e (0,3). </a:t>
            </a:r>
          </a:p>
          <a:p>
            <a:pPr algn="just"/>
            <a:r>
              <a:rPr lang="pt-BR" sz="3000" dirty="0" smtClean="0"/>
              <a:t>(D) (3,0) e (0,2). </a:t>
            </a:r>
            <a:endParaRPr lang="pt-BR" sz="3000" spc="-1" dirty="0"/>
          </a:p>
        </p:txBody>
      </p:sp>
      <p:cxnSp>
        <p:nvCxnSpPr>
          <p:cNvPr id="7" name="Conector reto 6"/>
          <p:cNvCxnSpPr/>
          <p:nvPr/>
        </p:nvCxnSpPr>
        <p:spPr>
          <a:xfrm rot="16200000" flipH="1">
            <a:off x="1660161" y="3991130"/>
            <a:ext cx="5703757" cy="29981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Espaço Reservado para Conteúdo 2_8"/>
          <p:cNvSpPr/>
          <p:nvPr/>
        </p:nvSpPr>
        <p:spPr>
          <a:xfrm>
            <a:off x="350646" y="1349114"/>
            <a:ext cx="9303020" cy="55088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500" dirty="0"/>
              <a:t>Se 2 máquinas iguais levam 12h para completar um serviço de terraplanagem, caso sejam empregadas 6 máquinas iguais a essas, em quanto tempo o </a:t>
            </a:r>
            <a:r>
              <a:rPr lang="pt-BR" sz="3500" dirty="0" smtClean="0"/>
              <a:t>serviço estará pronto?</a:t>
            </a:r>
          </a:p>
          <a:p>
            <a:pPr algn="just">
              <a:lnSpc>
                <a:spcPct val="100000"/>
              </a:lnSpc>
            </a:pPr>
            <a:r>
              <a:rPr lang="pt-BR" sz="3500" dirty="0" smtClean="0"/>
              <a:t> </a:t>
            </a:r>
          </a:p>
          <a:p>
            <a:pPr algn="just">
              <a:lnSpc>
                <a:spcPct val="100000"/>
              </a:lnSpc>
            </a:pPr>
            <a:r>
              <a:rPr lang="pt-BR" sz="3500" dirty="0" smtClean="0"/>
              <a:t>(</a:t>
            </a:r>
            <a:r>
              <a:rPr lang="pt-BR" sz="3500" dirty="0"/>
              <a:t>A) 4h. </a:t>
            </a:r>
            <a:endParaRPr lang="pt-BR" sz="3500" dirty="0" smtClean="0"/>
          </a:p>
          <a:p>
            <a:pPr algn="just">
              <a:lnSpc>
                <a:spcPct val="100000"/>
              </a:lnSpc>
            </a:pPr>
            <a:r>
              <a:rPr lang="pt-BR" sz="3500" dirty="0" smtClean="0"/>
              <a:t>(</a:t>
            </a:r>
            <a:r>
              <a:rPr lang="pt-BR" sz="3500" dirty="0"/>
              <a:t>B) 6h. </a:t>
            </a:r>
            <a:endParaRPr lang="pt-BR" sz="3500" dirty="0" smtClean="0"/>
          </a:p>
          <a:p>
            <a:pPr algn="just">
              <a:lnSpc>
                <a:spcPct val="100000"/>
              </a:lnSpc>
            </a:pPr>
            <a:r>
              <a:rPr lang="pt-BR" sz="3500" dirty="0" smtClean="0"/>
              <a:t>(</a:t>
            </a:r>
            <a:r>
              <a:rPr lang="pt-BR" sz="3500" dirty="0"/>
              <a:t>C) 24h. </a:t>
            </a:r>
            <a:endParaRPr lang="pt-BR" sz="3500" dirty="0" smtClean="0"/>
          </a:p>
          <a:p>
            <a:pPr algn="just">
              <a:lnSpc>
                <a:spcPct val="100000"/>
              </a:lnSpc>
            </a:pPr>
            <a:r>
              <a:rPr lang="pt-BR" sz="3500" dirty="0" smtClean="0"/>
              <a:t>(</a:t>
            </a:r>
            <a:r>
              <a:rPr lang="pt-BR" sz="3500" dirty="0"/>
              <a:t>D) 36h. </a:t>
            </a:r>
            <a:endParaRPr lang="pt-BR" sz="3500" b="0" strike="noStrike" spc="-1" dirty="0">
              <a:latin typeface="Arial"/>
            </a:endParaRPr>
          </a:p>
        </p:txBody>
      </p:sp>
      <p:sp>
        <p:nvSpPr>
          <p:cNvPr id="4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10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2018 (d29)</a:t>
            </a:r>
            <a:endParaRPr lang="pt-BR" b="0" strike="noStrike" spc="-1" dirty="0">
              <a:latin typeface="Arial"/>
            </a:endParaRPr>
          </a:p>
        </p:txBody>
      </p:sp>
      <p:pic>
        <p:nvPicPr>
          <p:cNvPr id="5" name="Picture 2" descr="Emoji Trends Of 2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5188" y="4409728"/>
            <a:ext cx="331095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Espaço Reservado para Conteúdo 2_8"/>
          <p:cNvSpPr/>
          <p:nvPr/>
        </p:nvSpPr>
        <p:spPr>
          <a:xfrm>
            <a:off x="350646" y="1349114"/>
            <a:ext cx="9303020" cy="55088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500" dirty="0"/>
              <a:t>Se 2 máquinas iguais levam 12h para completar um serviço de terraplanagem, caso sejam empregadas 6 máquinas iguais a essas, em quanto tempo o </a:t>
            </a:r>
            <a:r>
              <a:rPr lang="pt-BR" sz="3500" dirty="0" smtClean="0"/>
              <a:t>serviço estará pronto?</a:t>
            </a:r>
          </a:p>
          <a:p>
            <a:pPr algn="just">
              <a:lnSpc>
                <a:spcPct val="100000"/>
              </a:lnSpc>
            </a:pPr>
            <a:r>
              <a:rPr lang="pt-BR" sz="3500" dirty="0" smtClean="0"/>
              <a:t> </a:t>
            </a:r>
          </a:p>
          <a:p>
            <a:pPr algn="just">
              <a:lnSpc>
                <a:spcPct val="100000"/>
              </a:lnSpc>
            </a:pPr>
            <a:r>
              <a:rPr lang="pt-BR" sz="3500" dirty="0" smtClean="0"/>
              <a:t>(</a:t>
            </a:r>
            <a:r>
              <a:rPr lang="pt-BR" sz="3500" dirty="0"/>
              <a:t>A) 4h. </a:t>
            </a:r>
            <a:endParaRPr lang="pt-BR" sz="3500" dirty="0" smtClean="0"/>
          </a:p>
          <a:p>
            <a:pPr algn="just">
              <a:lnSpc>
                <a:spcPct val="100000"/>
              </a:lnSpc>
            </a:pPr>
            <a:r>
              <a:rPr lang="pt-BR" sz="3500" dirty="0" smtClean="0"/>
              <a:t>(</a:t>
            </a:r>
            <a:r>
              <a:rPr lang="pt-BR" sz="3500" dirty="0"/>
              <a:t>B) 6h. </a:t>
            </a:r>
            <a:endParaRPr lang="pt-BR" sz="3500" dirty="0" smtClean="0"/>
          </a:p>
          <a:p>
            <a:pPr algn="just">
              <a:lnSpc>
                <a:spcPct val="100000"/>
              </a:lnSpc>
            </a:pPr>
            <a:r>
              <a:rPr lang="pt-BR" sz="3500" dirty="0" smtClean="0"/>
              <a:t>(</a:t>
            </a:r>
            <a:r>
              <a:rPr lang="pt-BR" sz="3500" dirty="0"/>
              <a:t>C) 24h. </a:t>
            </a:r>
            <a:endParaRPr lang="pt-BR" sz="3500" dirty="0" smtClean="0"/>
          </a:p>
          <a:p>
            <a:pPr algn="just">
              <a:lnSpc>
                <a:spcPct val="100000"/>
              </a:lnSpc>
            </a:pPr>
            <a:r>
              <a:rPr lang="pt-BR" sz="3500" dirty="0" smtClean="0"/>
              <a:t>(</a:t>
            </a:r>
            <a:r>
              <a:rPr lang="pt-BR" sz="3500" dirty="0"/>
              <a:t>D) 36h. </a:t>
            </a:r>
            <a:endParaRPr lang="pt-BR" sz="3500" b="0" strike="noStrike" spc="-1" dirty="0">
              <a:latin typeface="Arial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89744" y="4601980"/>
            <a:ext cx="2143594" cy="554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10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2018 (d29)</a:t>
            </a:r>
            <a:endParaRPr lang="pt-BR" b="0" strike="noStrike" spc="-1" dirty="0">
              <a:latin typeface="Arial"/>
            </a:endParaRPr>
          </a:p>
        </p:txBody>
      </p:sp>
      <p:pic>
        <p:nvPicPr>
          <p:cNvPr id="6" name="Picture 2" descr="Emoji Trends Of 2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5188" y="4409728"/>
            <a:ext cx="331095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Espaço Reservado para Conteúdo 2_9"/>
          <p:cNvSpPr/>
          <p:nvPr/>
        </p:nvSpPr>
        <p:spPr>
          <a:xfrm>
            <a:off x="180000" y="1116000"/>
            <a:ext cx="9559800" cy="57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dirty="0"/>
              <a:t>Aumentos sucessivos nos </a:t>
            </a:r>
            <a:r>
              <a:rPr lang="pt-BR" sz="3200" dirty="0" smtClean="0"/>
              <a:t>preços </a:t>
            </a:r>
            <a:r>
              <a:rPr lang="pt-BR" sz="3200" dirty="0"/>
              <a:t>dos </a:t>
            </a:r>
            <a:r>
              <a:rPr lang="pt-BR" sz="3200" dirty="0" smtClean="0"/>
              <a:t> </a:t>
            </a:r>
            <a:r>
              <a:rPr lang="pt-BR" sz="3200" dirty="0" err="1" smtClean="0"/>
              <a:t>combus-tíveis</a:t>
            </a:r>
            <a:r>
              <a:rPr lang="pt-BR" sz="3200" dirty="0" smtClean="0"/>
              <a:t> </a:t>
            </a:r>
            <a:r>
              <a:rPr lang="pt-BR" sz="3200" dirty="0"/>
              <a:t>torna cada vez mais caro </a:t>
            </a:r>
            <a:r>
              <a:rPr lang="pt-BR" sz="3200" dirty="0" smtClean="0"/>
              <a:t>andar  </a:t>
            </a:r>
            <a:r>
              <a:rPr lang="pt-BR" sz="3200" dirty="0"/>
              <a:t>de </a:t>
            </a:r>
            <a:r>
              <a:rPr lang="pt-BR" sz="3200" dirty="0" smtClean="0"/>
              <a:t> carro no </a:t>
            </a:r>
            <a:r>
              <a:rPr lang="pt-BR" sz="3200" dirty="0"/>
              <a:t>Brasil. </a:t>
            </a:r>
            <a:r>
              <a:rPr lang="pt-BR" sz="3200" dirty="0" smtClean="0"/>
              <a:t>Durante </a:t>
            </a:r>
            <a:r>
              <a:rPr lang="pt-BR" sz="3200" dirty="0"/>
              <a:t>um curto período os preços dos combustíveis aumentaram 20</a:t>
            </a:r>
            <a:r>
              <a:rPr lang="pt-BR" sz="3200" dirty="0" smtClean="0"/>
              <a:t>%.</a:t>
            </a:r>
          </a:p>
          <a:p>
            <a:pPr algn="just">
              <a:lnSpc>
                <a:spcPct val="100000"/>
              </a:lnSpc>
            </a:pPr>
            <a:r>
              <a:rPr lang="pt-BR" sz="3200" dirty="0" smtClean="0"/>
              <a:t>Se </a:t>
            </a:r>
            <a:r>
              <a:rPr lang="pt-BR" sz="3200" dirty="0"/>
              <a:t>a gasolina custava R$ 5,00 e o álcool R$ 3,50, no final desse </a:t>
            </a:r>
            <a:r>
              <a:rPr lang="pt-BR" sz="3200" dirty="0" smtClean="0"/>
              <a:t> período</a:t>
            </a:r>
            <a:r>
              <a:rPr lang="pt-BR" sz="3200" dirty="0"/>
              <a:t>, </a:t>
            </a:r>
            <a:r>
              <a:rPr lang="pt-BR" sz="3200" dirty="0" smtClean="0"/>
              <a:t> os </a:t>
            </a:r>
            <a:r>
              <a:rPr lang="pt-BR" sz="3200" dirty="0"/>
              <a:t>respectivos </a:t>
            </a:r>
            <a:r>
              <a:rPr lang="pt-BR" sz="3200" dirty="0" smtClean="0"/>
              <a:t> preços  da  gasolina </a:t>
            </a:r>
            <a:r>
              <a:rPr lang="pt-BR" sz="3200" dirty="0"/>
              <a:t>e do álcool passaram a </a:t>
            </a:r>
            <a:r>
              <a:rPr lang="pt-BR" sz="3200" dirty="0" smtClean="0"/>
              <a:t>ser</a:t>
            </a:r>
            <a:endParaRPr lang="pt-BR" sz="1400" dirty="0" smtClean="0"/>
          </a:p>
          <a:p>
            <a:pPr algn="just">
              <a:lnSpc>
                <a:spcPct val="100000"/>
              </a:lnSpc>
            </a:pPr>
            <a:r>
              <a:rPr lang="pt-BR" sz="1400" dirty="0" smtClean="0"/>
              <a:t>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/>
              <a:t>(A) R$ 6,00 e R$ 4,20 </a:t>
            </a:r>
            <a:endParaRPr lang="pt-BR" sz="3200" dirty="0" smtClean="0"/>
          </a:p>
          <a:p>
            <a:pPr algn="just">
              <a:lnSpc>
                <a:spcPct val="100000"/>
              </a:lnSpc>
            </a:pPr>
            <a:r>
              <a:rPr lang="pt-BR" sz="3200" dirty="0" smtClean="0"/>
              <a:t>(</a:t>
            </a:r>
            <a:r>
              <a:rPr lang="pt-BR" sz="3200" dirty="0"/>
              <a:t>B) R$ 4,20 e R$ 6,00 </a:t>
            </a:r>
            <a:endParaRPr lang="pt-BR" sz="3200" dirty="0" smtClean="0"/>
          </a:p>
          <a:p>
            <a:pPr algn="just">
              <a:lnSpc>
                <a:spcPct val="100000"/>
              </a:lnSpc>
            </a:pPr>
            <a:r>
              <a:rPr lang="pt-BR" sz="3200" dirty="0" smtClean="0"/>
              <a:t>(</a:t>
            </a:r>
            <a:r>
              <a:rPr lang="pt-BR" sz="3200" dirty="0"/>
              <a:t>C) R$ 10,00 e R$ 7,00 </a:t>
            </a:r>
            <a:endParaRPr lang="pt-BR" sz="3200" dirty="0" smtClean="0"/>
          </a:p>
          <a:p>
            <a:pPr algn="just">
              <a:lnSpc>
                <a:spcPct val="100000"/>
              </a:lnSpc>
            </a:pPr>
            <a:r>
              <a:rPr lang="pt-BR" sz="3200" dirty="0" smtClean="0"/>
              <a:t>(</a:t>
            </a:r>
            <a:r>
              <a:rPr lang="pt-BR" sz="3200" dirty="0"/>
              <a:t>D) R$ 5,10 e R$ 3,57</a:t>
            </a:r>
            <a:endParaRPr lang="pt-BR" sz="3200" b="0" strike="noStrike" spc="-1" dirty="0"/>
          </a:p>
        </p:txBody>
      </p:sp>
      <p:sp>
        <p:nvSpPr>
          <p:cNvPr id="4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11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2018 (d28)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Espaço Reservado para Conteúdo 2_9"/>
          <p:cNvSpPr/>
          <p:nvPr/>
        </p:nvSpPr>
        <p:spPr>
          <a:xfrm>
            <a:off x="180000" y="1116000"/>
            <a:ext cx="9559800" cy="57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dirty="0"/>
              <a:t>Aumentos sucessivos nos </a:t>
            </a:r>
            <a:r>
              <a:rPr lang="pt-BR" sz="3200" dirty="0" smtClean="0"/>
              <a:t>preços </a:t>
            </a:r>
            <a:r>
              <a:rPr lang="pt-BR" sz="3200" dirty="0"/>
              <a:t>dos </a:t>
            </a:r>
            <a:r>
              <a:rPr lang="pt-BR" sz="3200" dirty="0" smtClean="0"/>
              <a:t> </a:t>
            </a:r>
            <a:r>
              <a:rPr lang="pt-BR" sz="3200" dirty="0" err="1" smtClean="0"/>
              <a:t>combus-tíveis</a:t>
            </a:r>
            <a:r>
              <a:rPr lang="pt-BR" sz="3200" dirty="0" smtClean="0"/>
              <a:t> </a:t>
            </a:r>
            <a:r>
              <a:rPr lang="pt-BR" sz="3200" dirty="0"/>
              <a:t>torna cada vez mais caro </a:t>
            </a:r>
            <a:r>
              <a:rPr lang="pt-BR" sz="3200" dirty="0" smtClean="0"/>
              <a:t>andar  </a:t>
            </a:r>
            <a:r>
              <a:rPr lang="pt-BR" sz="3200" dirty="0"/>
              <a:t>de </a:t>
            </a:r>
            <a:r>
              <a:rPr lang="pt-BR" sz="3200" dirty="0" smtClean="0"/>
              <a:t> carro no </a:t>
            </a:r>
            <a:r>
              <a:rPr lang="pt-BR" sz="3200" dirty="0"/>
              <a:t>Brasil. </a:t>
            </a:r>
            <a:r>
              <a:rPr lang="pt-BR" sz="3200" dirty="0" smtClean="0"/>
              <a:t>Durante </a:t>
            </a:r>
            <a:r>
              <a:rPr lang="pt-BR" sz="3200" dirty="0"/>
              <a:t>um curto período os preços dos combustíveis aumentaram 20</a:t>
            </a:r>
            <a:r>
              <a:rPr lang="pt-BR" sz="3200" dirty="0" smtClean="0"/>
              <a:t>%.</a:t>
            </a:r>
          </a:p>
          <a:p>
            <a:pPr algn="just">
              <a:lnSpc>
                <a:spcPct val="100000"/>
              </a:lnSpc>
            </a:pPr>
            <a:r>
              <a:rPr lang="pt-BR" sz="3200" dirty="0" smtClean="0"/>
              <a:t>Se </a:t>
            </a:r>
            <a:r>
              <a:rPr lang="pt-BR" sz="3200" dirty="0"/>
              <a:t>a gasolina custava R$ 5,00 e o álcool R$ 3,50, no final desse </a:t>
            </a:r>
            <a:r>
              <a:rPr lang="pt-BR" sz="3200" dirty="0" smtClean="0"/>
              <a:t> período</a:t>
            </a:r>
            <a:r>
              <a:rPr lang="pt-BR" sz="3200" dirty="0"/>
              <a:t>, </a:t>
            </a:r>
            <a:r>
              <a:rPr lang="pt-BR" sz="3200" dirty="0" smtClean="0"/>
              <a:t> os </a:t>
            </a:r>
            <a:r>
              <a:rPr lang="pt-BR" sz="3200" dirty="0"/>
              <a:t>respectivos </a:t>
            </a:r>
            <a:r>
              <a:rPr lang="pt-BR" sz="3200" dirty="0" smtClean="0"/>
              <a:t> preços  da  gasolina </a:t>
            </a:r>
            <a:r>
              <a:rPr lang="pt-BR" sz="3200" dirty="0"/>
              <a:t>e do álcool passaram a </a:t>
            </a:r>
            <a:r>
              <a:rPr lang="pt-BR" sz="3200" dirty="0" smtClean="0"/>
              <a:t>ser</a:t>
            </a:r>
            <a:endParaRPr lang="pt-BR" sz="1400" dirty="0" smtClean="0"/>
          </a:p>
          <a:p>
            <a:pPr algn="just">
              <a:lnSpc>
                <a:spcPct val="100000"/>
              </a:lnSpc>
            </a:pPr>
            <a:r>
              <a:rPr lang="pt-BR" sz="1400" dirty="0" smtClean="0"/>
              <a:t>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/>
              <a:t>(A) R$ 6,00 e R$ 4,20 </a:t>
            </a:r>
            <a:endParaRPr lang="pt-BR" sz="3200" dirty="0" smtClean="0"/>
          </a:p>
          <a:p>
            <a:pPr algn="just">
              <a:lnSpc>
                <a:spcPct val="100000"/>
              </a:lnSpc>
            </a:pPr>
            <a:r>
              <a:rPr lang="pt-BR" sz="3200" dirty="0" smtClean="0"/>
              <a:t>(</a:t>
            </a:r>
            <a:r>
              <a:rPr lang="pt-BR" sz="3200" dirty="0"/>
              <a:t>B) R$ 4,20 e R$ 6,00 </a:t>
            </a:r>
            <a:endParaRPr lang="pt-BR" sz="3200" dirty="0" smtClean="0"/>
          </a:p>
          <a:p>
            <a:pPr algn="just">
              <a:lnSpc>
                <a:spcPct val="100000"/>
              </a:lnSpc>
            </a:pPr>
            <a:r>
              <a:rPr lang="pt-BR" sz="3200" dirty="0" smtClean="0"/>
              <a:t>(</a:t>
            </a:r>
            <a:r>
              <a:rPr lang="pt-BR" sz="3200" dirty="0"/>
              <a:t>C) R$ 10,00 e R$ 7,00 </a:t>
            </a:r>
            <a:endParaRPr lang="pt-BR" sz="3200" dirty="0" smtClean="0"/>
          </a:p>
          <a:p>
            <a:pPr algn="just">
              <a:lnSpc>
                <a:spcPct val="100000"/>
              </a:lnSpc>
            </a:pPr>
            <a:r>
              <a:rPr lang="pt-BR" sz="3200" dirty="0" smtClean="0"/>
              <a:t>(</a:t>
            </a:r>
            <a:r>
              <a:rPr lang="pt-BR" sz="3200" dirty="0"/>
              <a:t>D) R$ 5,10 e R$ 3,57</a:t>
            </a:r>
            <a:endParaRPr lang="pt-BR" sz="3200" b="0" strike="noStrike" spc="-1" dirty="0"/>
          </a:p>
        </p:txBody>
      </p:sp>
      <p:sp>
        <p:nvSpPr>
          <p:cNvPr id="4" name="Retângulo 3"/>
          <p:cNvSpPr/>
          <p:nvPr/>
        </p:nvSpPr>
        <p:spPr>
          <a:xfrm>
            <a:off x="224852" y="4766872"/>
            <a:ext cx="4167266" cy="539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11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2018 (d28)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spaço Reservado para Conteúdo 2_10"/>
          <p:cNvSpPr/>
          <p:nvPr/>
        </p:nvSpPr>
        <p:spPr>
          <a:xfrm>
            <a:off x="180000" y="1334124"/>
            <a:ext cx="9559800" cy="5523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dirty="0"/>
              <a:t>Mauro abasteceu o seu automóvel na capacidade total de 50 litros. Após fazer uma viagem, restaram no tanque apenas 20 litros</a:t>
            </a:r>
            <a:r>
              <a:rPr lang="pt-BR" sz="2800" dirty="0"/>
              <a:t>. </a:t>
            </a:r>
            <a:endParaRPr lang="pt-BR" sz="2800" dirty="0" smtClean="0"/>
          </a:p>
          <a:p>
            <a:pPr algn="just">
              <a:lnSpc>
                <a:spcPct val="100000"/>
              </a:lnSpc>
            </a:pPr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800" dirty="0"/>
          </a:p>
          <a:p>
            <a:pPr>
              <a:lnSpc>
                <a:spcPct val="100000"/>
              </a:lnSpc>
            </a:pPr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-40000"/>
          </a:blip>
          <a:stretch>
            <a:fillRect/>
          </a:stretch>
        </p:blipFill>
        <p:spPr>
          <a:xfrm>
            <a:off x="200520" y="3178573"/>
            <a:ext cx="3880161" cy="22413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28725" y="3130016"/>
            <a:ext cx="5384901" cy="3539430"/>
          </a:xfrm>
          <a:prstGeom prst="rect">
            <a:avLst/>
          </a:prstGeom>
          <a:solidFill>
            <a:srgbClr val="C8D7EA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3200" dirty="0" smtClean="0"/>
              <a:t>Nessas condições, 20 litros de gasolina equivalem a que fração do tanque cheio? </a:t>
            </a:r>
            <a:br>
              <a:rPr lang="pt-BR" sz="3200" dirty="0" smtClean="0"/>
            </a:br>
            <a:r>
              <a:rPr lang="pt-BR" sz="3200" dirty="0" smtClean="0"/>
              <a:t>(A) 4/10 </a:t>
            </a:r>
          </a:p>
          <a:p>
            <a:pPr algn="just">
              <a:lnSpc>
                <a:spcPct val="100000"/>
              </a:lnSpc>
            </a:pPr>
            <a:r>
              <a:rPr lang="pt-BR" sz="3200" dirty="0" smtClean="0"/>
              <a:t>(B) 5/2 </a:t>
            </a:r>
          </a:p>
          <a:p>
            <a:pPr algn="just">
              <a:lnSpc>
                <a:spcPct val="100000"/>
              </a:lnSpc>
            </a:pPr>
            <a:r>
              <a:rPr lang="pt-BR" sz="3200" dirty="0" smtClean="0"/>
              <a:t>(C) 6/10 </a:t>
            </a:r>
          </a:p>
          <a:p>
            <a:pPr algn="just">
              <a:lnSpc>
                <a:spcPct val="100000"/>
              </a:lnSpc>
            </a:pPr>
            <a:r>
              <a:rPr lang="pt-BR" sz="3200" dirty="0" smtClean="0"/>
              <a:t>(D) 2/10 </a:t>
            </a:r>
            <a:endParaRPr lang="pt-BR" sz="3200" spc="-1" dirty="0"/>
          </a:p>
        </p:txBody>
      </p:sp>
      <p:sp>
        <p:nvSpPr>
          <p:cNvPr id="6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12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2018 (d23)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spaço Reservado para Conteúdo 2_10"/>
          <p:cNvSpPr/>
          <p:nvPr/>
        </p:nvSpPr>
        <p:spPr>
          <a:xfrm>
            <a:off x="180000" y="1334124"/>
            <a:ext cx="9559800" cy="5523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dirty="0"/>
              <a:t>Mauro abasteceu o seu automóvel na capacidade total de 50 litros. Após fazer uma viagem, restaram no tanque apenas 20 litros</a:t>
            </a:r>
            <a:r>
              <a:rPr lang="pt-BR" sz="2800" dirty="0"/>
              <a:t>. </a:t>
            </a:r>
            <a:endParaRPr lang="pt-BR" sz="2800" dirty="0" smtClean="0"/>
          </a:p>
          <a:p>
            <a:pPr algn="just">
              <a:lnSpc>
                <a:spcPct val="100000"/>
              </a:lnSpc>
            </a:pPr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800" dirty="0"/>
          </a:p>
          <a:p>
            <a:pPr>
              <a:lnSpc>
                <a:spcPct val="100000"/>
              </a:lnSpc>
            </a:pPr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-40000"/>
          </a:blip>
          <a:stretch>
            <a:fillRect/>
          </a:stretch>
        </p:blipFill>
        <p:spPr>
          <a:xfrm>
            <a:off x="200520" y="3178573"/>
            <a:ext cx="3880161" cy="22413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28725" y="3130016"/>
            <a:ext cx="5384901" cy="3539430"/>
          </a:xfrm>
          <a:prstGeom prst="rect">
            <a:avLst/>
          </a:prstGeom>
          <a:solidFill>
            <a:srgbClr val="C8D7EA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3200" dirty="0" smtClean="0"/>
              <a:t>Nessas condições, 20 litros de gasolina equivalem a que fração do tanque cheio? </a:t>
            </a:r>
            <a:br>
              <a:rPr lang="pt-BR" sz="3200" dirty="0" smtClean="0"/>
            </a:br>
            <a:r>
              <a:rPr lang="pt-BR" sz="3200" dirty="0" smtClean="0"/>
              <a:t>(A) 4/10 </a:t>
            </a:r>
          </a:p>
          <a:p>
            <a:pPr algn="just">
              <a:lnSpc>
                <a:spcPct val="100000"/>
              </a:lnSpc>
            </a:pPr>
            <a:r>
              <a:rPr lang="pt-BR" sz="3200" dirty="0" smtClean="0"/>
              <a:t>(B) 5/2 </a:t>
            </a:r>
          </a:p>
          <a:p>
            <a:pPr algn="just">
              <a:lnSpc>
                <a:spcPct val="100000"/>
              </a:lnSpc>
            </a:pPr>
            <a:r>
              <a:rPr lang="pt-BR" sz="3200" dirty="0" smtClean="0"/>
              <a:t>(C) 6/10 </a:t>
            </a:r>
          </a:p>
          <a:p>
            <a:pPr algn="just">
              <a:lnSpc>
                <a:spcPct val="100000"/>
              </a:lnSpc>
            </a:pPr>
            <a:r>
              <a:rPr lang="pt-BR" sz="3200" dirty="0" smtClean="0"/>
              <a:t>(D) 2/10 </a:t>
            </a:r>
            <a:endParaRPr lang="pt-BR" sz="3200" spc="-1" dirty="0"/>
          </a:p>
        </p:txBody>
      </p:sp>
      <p:sp>
        <p:nvSpPr>
          <p:cNvPr id="6" name="Retângulo 5"/>
          <p:cNvSpPr/>
          <p:nvPr/>
        </p:nvSpPr>
        <p:spPr>
          <a:xfrm>
            <a:off x="4347148" y="4646951"/>
            <a:ext cx="1903750" cy="494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12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2018 (d23)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3904" y="1276350"/>
            <a:ext cx="7398193" cy="547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13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2018 (d21)</a:t>
            </a:r>
            <a:endParaRPr lang="pt-BR" b="0" strike="noStrike" spc="-1" dirty="0">
              <a:latin typeface="Arial"/>
            </a:endParaRPr>
          </a:p>
        </p:txBody>
      </p:sp>
      <p:pic>
        <p:nvPicPr>
          <p:cNvPr id="4" name="Picture 2" descr="Curso de Pedagogia UFPel » fazer-emoticons-para-mensagen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3329">
            <a:off x="7562927" y="4157840"/>
            <a:ext cx="2040767" cy="20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3904" y="1276350"/>
            <a:ext cx="7398193" cy="547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1304144" y="5531370"/>
            <a:ext cx="2353456" cy="509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13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2018 (d21)</a:t>
            </a:r>
            <a:endParaRPr lang="pt-BR" b="0" strike="noStrike" spc="-1" dirty="0">
              <a:latin typeface="Arial"/>
            </a:endParaRPr>
          </a:p>
        </p:txBody>
      </p:sp>
      <p:pic>
        <p:nvPicPr>
          <p:cNvPr id="6" name="Picture 2" descr="Curso de Pedagogia UFPel » fazer-emoticons-para-mensagen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3329">
            <a:off x="7562927" y="4157840"/>
            <a:ext cx="2040767" cy="20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Espaço Reservado para Conteúdo 2_12"/>
          <p:cNvSpPr/>
          <p:nvPr/>
        </p:nvSpPr>
        <p:spPr>
          <a:xfrm>
            <a:off x="180000" y="1454046"/>
            <a:ext cx="9559800" cy="50702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600" dirty="0" smtClean="0"/>
              <a:t>Observe a figura abaixo, ela representa um pentágono regular</a:t>
            </a:r>
            <a:r>
              <a:rPr lang="pt-BR" sz="2800" dirty="0" smtClean="0"/>
              <a:t>.</a:t>
            </a:r>
          </a:p>
          <a:p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 l="4387" r="2376"/>
          <a:stretch>
            <a:fillRect/>
          </a:stretch>
        </p:blipFill>
        <p:spPr>
          <a:xfrm>
            <a:off x="14994" y="2454001"/>
            <a:ext cx="4737222" cy="418664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21902" y="3295204"/>
            <a:ext cx="51840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300" dirty="0" smtClean="0"/>
              <a:t>O número de diagonais presentes no pentágono é 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sz="3300" dirty="0" smtClean="0"/>
              <a:t>(A) 5 diagonais. </a:t>
            </a:r>
          </a:p>
          <a:p>
            <a:pPr algn="just"/>
            <a:r>
              <a:rPr lang="pt-BR" sz="3300" dirty="0" smtClean="0"/>
              <a:t>(B) 10 diagonais. </a:t>
            </a:r>
          </a:p>
          <a:p>
            <a:pPr algn="just"/>
            <a:r>
              <a:rPr lang="pt-BR" sz="3300" dirty="0" smtClean="0"/>
              <a:t>(C) 15 diagonais. </a:t>
            </a:r>
          </a:p>
          <a:p>
            <a:pPr algn="just"/>
            <a:r>
              <a:rPr lang="pt-BR" sz="3300" dirty="0" smtClean="0"/>
              <a:t>(D) 20 diagonais </a:t>
            </a:r>
          </a:p>
        </p:txBody>
      </p:sp>
      <p:sp>
        <p:nvSpPr>
          <p:cNvPr id="6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14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2019 (d08)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Espaço Reservado para Conteúdo 2_12"/>
          <p:cNvSpPr/>
          <p:nvPr/>
        </p:nvSpPr>
        <p:spPr>
          <a:xfrm>
            <a:off x="180000" y="1454046"/>
            <a:ext cx="9559800" cy="50702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600" dirty="0" smtClean="0"/>
              <a:t>Observe a figura abaixo, ela representa um pentágono regular</a:t>
            </a:r>
            <a:r>
              <a:rPr lang="pt-BR" sz="2800" dirty="0" smtClean="0"/>
              <a:t>.</a:t>
            </a:r>
          </a:p>
          <a:p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 l="4387" r="2376"/>
          <a:stretch>
            <a:fillRect/>
          </a:stretch>
        </p:blipFill>
        <p:spPr>
          <a:xfrm>
            <a:off x="14994" y="2454001"/>
            <a:ext cx="4737222" cy="418664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21902" y="3295204"/>
            <a:ext cx="51840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300" dirty="0" smtClean="0"/>
              <a:t>O número de diagonais presentes no pentágono é 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sz="3300" dirty="0" smtClean="0"/>
              <a:t>(A) 5 diagonais. </a:t>
            </a:r>
          </a:p>
          <a:p>
            <a:pPr algn="just"/>
            <a:r>
              <a:rPr lang="pt-BR" sz="3300" dirty="0" smtClean="0"/>
              <a:t>(B) 10 diagonais. </a:t>
            </a:r>
          </a:p>
          <a:p>
            <a:pPr algn="just"/>
            <a:r>
              <a:rPr lang="pt-BR" sz="3300" dirty="0" smtClean="0"/>
              <a:t>(C) 15 diagonais. </a:t>
            </a:r>
          </a:p>
          <a:p>
            <a:pPr algn="just"/>
            <a:r>
              <a:rPr lang="pt-BR" sz="3300" dirty="0" smtClean="0"/>
              <a:t>(D) 20 diagonais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06912" y="4572000"/>
            <a:ext cx="3537679" cy="524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14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2019 (d08)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Espaço Reservado para Conteúdo 2"/>
          <p:cNvSpPr/>
          <p:nvPr/>
        </p:nvSpPr>
        <p:spPr>
          <a:xfrm>
            <a:off x="200519" y="1079292"/>
            <a:ext cx="4176609" cy="55889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000" dirty="0"/>
              <a:t>Dois garotos estão participando de um jogo. </a:t>
            </a:r>
          </a:p>
          <a:p>
            <a:pPr algn="just"/>
            <a:r>
              <a:rPr lang="pt-BR" sz="3000" dirty="0"/>
              <a:t>O objetivo é acertar o alvo que está no cruzamento dos eixos </a:t>
            </a:r>
            <a:r>
              <a:rPr lang="pt-BR" sz="3000" b="1" dirty="0"/>
              <a:t>X </a:t>
            </a:r>
            <a:r>
              <a:rPr lang="pt-BR" sz="3000" dirty="0"/>
              <a:t>e </a:t>
            </a:r>
            <a:r>
              <a:rPr lang="pt-BR" sz="3000" b="1" dirty="0"/>
              <a:t>Y</a:t>
            </a:r>
            <a:r>
              <a:rPr lang="pt-BR" sz="3000" dirty="0"/>
              <a:t>. </a:t>
            </a:r>
            <a:endParaRPr lang="pt-BR" sz="3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0" y="4305412"/>
            <a:ext cx="4129112" cy="25150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36696" y="1867188"/>
            <a:ext cx="46469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Um dardo acertou o alvo e o outro acertou no ponto indicado pela letra </a:t>
            </a:r>
            <a:r>
              <a:rPr lang="pt-BR" sz="3000" b="1" dirty="0" smtClean="0"/>
              <a:t>P</a:t>
            </a:r>
            <a:r>
              <a:rPr lang="pt-BR" sz="3000" dirty="0" smtClean="0"/>
              <a:t>. </a:t>
            </a:r>
          </a:p>
          <a:p>
            <a:pPr algn="just"/>
            <a:r>
              <a:rPr lang="pt-BR" sz="3000" dirty="0" smtClean="0"/>
              <a:t>Os pares ordenados correspondentes são: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3000" dirty="0" smtClean="0"/>
              <a:t>(A) (0,0) e (2,3). </a:t>
            </a:r>
          </a:p>
          <a:p>
            <a:pPr algn="just"/>
            <a:r>
              <a:rPr lang="pt-BR" sz="3000" dirty="0" smtClean="0"/>
              <a:t>(B) (0,0) e (3,2). </a:t>
            </a:r>
          </a:p>
          <a:p>
            <a:pPr algn="just"/>
            <a:r>
              <a:rPr lang="pt-BR" sz="3000" dirty="0" smtClean="0"/>
              <a:t>(C) (2,0) e (0,3). </a:t>
            </a:r>
          </a:p>
          <a:p>
            <a:pPr algn="just"/>
            <a:r>
              <a:rPr lang="pt-BR" sz="3000" dirty="0" smtClean="0"/>
              <a:t>(D) (3,0) e (0,2). </a:t>
            </a:r>
            <a:endParaRPr lang="pt-BR" sz="3000" spc="-1" dirty="0"/>
          </a:p>
        </p:txBody>
      </p:sp>
      <p:cxnSp>
        <p:nvCxnSpPr>
          <p:cNvPr id="7" name="Conector reto 6"/>
          <p:cNvCxnSpPr/>
          <p:nvPr/>
        </p:nvCxnSpPr>
        <p:spPr>
          <a:xfrm rot="16200000" flipH="1">
            <a:off x="1660161" y="3991130"/>
            <a:ext cx="5703757" cy="29981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4961744" y="4841823"/>
            <a:ext cx="2968053" cy="449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01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2016 (d09)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spaço Reservado para Conteúdo 2_13"/>
          <p:cNvSpPr/>
          <p:nvPr/>
        </p:nvSpPr>
        <p:spPr>
          <a:xfrm>
            <a:off x="180000" y="1176960"/>
            <a:ext cx="4773000" cy="3273120"/>
          </a:xfrm>
          <a:prstGeom prst="rect">
            <a:avLst/>
          </a:prstGeom>
          <a:solidFill>
            <a:srgbClr val="E6F4D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000" dirty="0" smtClean="0"/>
              <a:t>Alice fez a ampliação do triângulo ABC, obtendo, conforme demonstrado na figura abaixo, o triângulo A’B’C’, em que cada lado é o triplo do seu </a:t>
            </a:r>
            <a:r>
              <a:rPr lang="pt-BR" sz="3000" dirty="0" err="1" smtClean="0"/>
              <a:t>correson-dente</a:t>
            </a:r>
            <a:r>
              <a:rPr lang="pt-BR" sz="3000" dirty="0" smtClean="0"/>
              <a:t> em ABC.</a:t>
            </a:r>
            <a:endParaRPr lang="pt-BR" sz="300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0000"/>
          </a:blip>
          <a:srcRect l="4589" r="2919"/>
          <a:stretch>
            <a:fillRect/>
          </a:stretch>
        </p:blipFill>
        <p:spPr>
          <a:xfrm>
            <a:off x="413229" y="4488568"/>
            <a:ext cx="4122295" cy="23080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410200" y="1824970"/>
            <a:ext cx="4359580" cy="4924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Dessa forma Alice pode concluir que, em figuras ampliadas ou reduzidas, os elementos que conservam a mesma medida são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sz="3000" dirty="0" smtClean="0"/>
              <a:t>(A) as áreas. </a:t>
            </a:r>
          </a:p>
          <a:p>
            <a:pPr algn="just"/>
            <a:r>
              <a:rPr lang="pt-BR" sz="3000" dirty="0" smtClean="0"/>
              <a:t>(B) os perímetros. </a:t>
            </a:r>
          </a:p>
          <a:p>
            <a:pPr algn="just"/>
            <a:r>
              <a:rPr lang="pt-BR" sz="3000" dirty="0" smtClean="0"/>
              <a:t>(C) os lados. </a:t>
            </a:r>
          </a:p>
          <a:p>
            <a:pPr algn="just"/>
            <a:r>
              <a:rPr lang="pt-BR" sz="3000" dirty="0" smtClean="0"/>
              <a:t>(D) os ângulos. </a:t>
            </a:r>
            <a:endParaRPr lang="pt-BR" sz="3000" dirty="0"/>
          </a:p>
        </p:txBody>
      </p:sp>
      <p:sp>
        <p:nvSpPr>
          <p:cNvPr id="6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15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2019 (d05)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spaço Reservado para Conteúdo 2_13"/>
          <p:cNvSpPr/>
          <p:nvPr/>
        </p:nvSpPr>
        <p:spPr>
          <a:xfrm>
            <a:off x="180000" y="1176960"/>
            <a:ext cx="4773000" cy="3273120"/>
          </a:xfrm>
          <a:prstGeom prst="rect">
            <a:avLst/>
          </a:prstGeom>
          <a:solidFill>
            <a:srgbClr val="E6F4D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000" dirty="0" smtClean="0"/>
              <a:t>Alice fez a ampliação do triângulo ABC, obtendo, conforme demonstrado na figura abaixo, o triângulo A’B’C’, em que cada lado é o triplo do seu </a:t>
            </a:r>
            <a:r>
              <a:rPr lang="pt-BR" sz="3000" dirty="0" err="1" smtClean="0"/>
              <a:t>correson-dente</a:t>
            </a:r>
            <a:r>
              <a:rPr lang="pt-BR" sz="3000" dirty="0" smtClean="0"/>
              <a:t> em ABC.</a:t>
            </a:r>
            <a:endParaRPr lang="pt-BR" sz="300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0000"/>
          </a:blip>
          <a:srcRect l="4589" r="2919"/>
          <a:stretch>
            <a:fillRect/>
          </a:stretch>
        </p:blipFill>
        <p:spPr>
          <a:xfrm>
            <a:off x="413229" y="4488568"/>
            <a:ext cx="4122295" cy="23080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410200" y="1824970"/>
            <a:ext cx="4359580" cy="4924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Dessa forma Alice pode concluir que, em figuras ampliadas ou reduzidas, os elementos que conservam a mesma medida são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sz="3000" dirty="0" smtClean="0"/>
              <a:t>(A) as áreas. </a:t>
            </a:r>
          </a:p>
          <a:p>
            <a:pPr algn="just"/>
            <a:r>
              <a:rPr lang="pt-BR" sz="3000" dirty="0" smtClean="0"/>
              <a:t>(B) os perímetros. </a:t>
            </a:r>
          </a:p>
          <a:p>
            <a:pPr algn="just"/>
            <a:r>
              <a:rPr lang="pt-BR" sz="3000" dirty="0" smtClean="0"/>
              <a:t>(C) os lados. </a:t>
            </a:r>
          </a:p>
          <a:p>
            <a:pPr algn="just"/>
            <a:r>
              <a:rPr lang="pt-BR" sz="3000" dirty="0" smtClean="0"/>
              <a:t>(D) os ângulos. </a:t>
            </a:r>
            <a:endParaRPr lang="pt-BR" sz="3000" dirty="0"/>
          </a:p>
        </p:txBody>
      </p:sp>
      <p:sp>
        <p:nvSpPr>
          <p:cNvPr id="6" name="Retângulo 5"/>
          <p:cNvSpPr/>
          <p:nvPr/>
        </p:nvSpPr>
        <p:spPr>
          <a:xfrm>
            <a:off x="5456420" y="6235908"/>
            <a:ext cx="2893101" cy="434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15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2019 (d05)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Espaço Reservado para Conteúdo 2_14"/>
          <p:cNvSpPr/>
          <p:nvPr/>
        </p:nvSpPr>
        <p:spPr>
          <a:xfrm>
            <a:off x="135029" y="1214204"/>
            <a:ext cx="5291410" cy="5583836"/>
          </a:xfrm>
          <a:prstGeom prst="rect">
            <a:avLst/>
          </a:prstGeom>
          <a:solidFill>
            <a:srgbClr val="B3FFD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000" dirty="0" smtClean="0"/>
              <a:t>Tatiane é secretária de um dentista. Ela registra na agenda </a:t>
            </a:r>
            <a:r>
              <a:rPr lang="pt-BR" sz="2800" dirty="0" smtClean="0"/>
              <a:t>todos os atendimentos ocorridos no dia. Veja o que ela fez.</a:t>
            </a: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60" y="3616043"/>
            <a:ext cx="5466444" cy="30545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651292" y="1603950"/>
            <a:ext cx="4148467" cy="5170646"/>
          </a:xfrm>
          <a:prstGeom prst="rect">
            <a:avLst/>
          </a:prstGeom>
          <a:solidFill>
            <a:srgbClr val="FFF0C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Qual atendimento, no período da manhã, desse dia, teve a maior duração, sabendo que cada consulta inicia-se imediatamente após o término da anterior? </a:t>
            </a:r>
          </a:p>
          <a:p>
            <a:pPr algn="just"/>
            <a:r>
              <a:rPr lang="pt-BR" sz="3000" dirty="0" smtClean="0"/>
              <a:t>(A) Paulo José. </a:t>
            </a:r>
          </a:p>
          <a:p>
            <a:pPr algn="just"/>
            <a:r>
              <a:rPr lang="pt-BR" sz="3000" dirty="0" smtClean="0"/>
              <a:t>(B) Ana Clara. </a:t>
            </a:r>
          </a:p>
          <a:p>
            <a:pPr algn="just"/>
            <a:r>
              <a:rPr lang="pt-BR" sz="3000" dirty="0" smtClean="0"/>
              <a:t>(C) Maria José. </a:t>
            </a:r>
          </a:p>
          <a:p>
            <a:pPr algn="just"/>
            <a:r>
              <a:rPr lang="pt-BR" sz="3000" dirty="0" smtClean="0"/>
              <a:t>(D) Carla Peres.</a:t>
            </a:r>
            <a:endParaRPr lang="pt-BR" sz="3000" dirty="0"/>
          </a:p>
        </p:txBody>
      </p:sp>
      <p:sp>
        <p:nvSpPr>
          <p:cNvPr id="6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16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2019 (d36)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Espaço Reservado para Conteúdo 2_14"/>
          <p:cNvSpPr/>
          <p:nvPr/>
        </p:nvSpPr>
        <p:spPr>
          <a:xfrm>
            <a:off x="135029" y="1214204"/>
            <a:ext cx="5291410" cy="5583836"/>
          </a:xfrm>
          <a:prstGeom prst="rect">
            <a:avLst/>
          </a:prstGeom>
          <a:solidFill>
            <a:srgbClr val="B3FFD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000" dirty="0" smtClean="0"/>
              <a:t>Tatiane é secretária de um dentista. Ela registra na agenda </a:t>
            </a:r>
            <a:r>
              <a:rPr lang="pt-BR" sz="2800" dirty="0" smtClean="0"/>
              <a:t>todos os atendimentos ocorridos no dia. Veja o que ela fez.</a:t>
            </a: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60" y="3616043"/>
            <a:ext cx="5466444" cy="30545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651292" y="1603950"/>
            <a:ext cx="4148467" cy="5170646"/>
          </a:xfrm>
          <a:prstGeom prst="rect">
            <a:avLst/>
          </a:prstGeom>
          <a:solidFill>
            <a:srgbClr val="FFF0C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Qual atendimento, no período da manhã, desse dia, teve a maior duração, sabendo que cada consulta inicia-se imediatamente após o término da anterior? </a:t>
            </a:r>
          </a:p>
          <a:p>
            <a:pPr algn="just"/>
            <a:r>
              <a:rPr lang="pt-BR" sz="3000" dirty="0" smtClean="0"/>
              <a:t>(A) Paulo José. </a:t>
            </a:r>
          </a:p>
          <a:p>
            <a:pPr algn="just"/>
            <a:r>
              <a:rPr lang="pt-BR" sz="3000" dirty="0" smtClean="0"/>
              <a:t>(B) Ana Clara. </a:t>
            </a:r>
          </a:p>
          <a:p>
            <a:pPr algn="just"/>
            <a:r>
              <a:rPr lang="pt-BR" sz="3000" dirty="0" smtClean="0"/>
              <a:t>(C) Maria José. </a:t>
            </a:r>
          </a:p>
          <a:p>
            <a:pPr algn="just"/>
            <a:r>
              <a:rPr lang="pt-BR" sz="3000" dirty="0" smtClean="0"/>
              <a:t>(D) Carla Peres.</a:t>
            </a:r>
            <a:endParaRPr lang="pt-BR" sz="3000" dirty="0"/>
          </a:p>
        </p:txBody>
      </p:sp>
      <p:sp>
        <p:nvSpPr>
          <p:cNvPr id="6" name="Retângulo 5"/>
          <p:cNvSpPr/>
          <p:nvPr/>
        </p:nvSpPr>
        <p:spPr>
          <a:xfrm>
            <a:off x="5711252" y="5801193"/>
            <a:ext cx="2923082" cy="434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16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2019 (d36)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Espaço Reservado para Conteúdo 2_15"/>
          <p:cNvSpPr/>
          <p:nvPr/>
        </p:nvSpPr>
        <p:spPr>
          <a:xfrm>
            <a:off x="180001" y="1116000"/>
            <a:ext cx="7599894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A diretora de uma escola adquiriu uma caixa d’água com o formato e dimensões apresentados abaixo.</a:t>
            </a: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9" y="2715859"/>
            <a:ext cx="4348269" cy="266560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7158" y="3470848"/>
            <a:ext cx="52387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17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2019 (d14)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Espaço Reservado para Conteúdo 2_15"/>
          <p:cNvSpPr/>
          <p:nvPr/>
        </p:nvSpPr>
        <p:spPr>
          <a:xfrm>
            <a:off x="180001" y="1116000"/>
            <a:ext cx="7599894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A diretora de uma escola adquiriu uma caixa d’água com o formato e dimensões apresentados abaixo.</a:t>
            </a: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9" y="2715859"/>
            <a:ext cx="4348269" cy="266560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7158" y="3470848"/>
            <a:ext cx="52387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4586990" y="6086007"/>
            <a:ext cx="2428407" cy="4646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17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2019 (d14)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spaço Reservado para Conteúdo 2_16"/>
          <p:cNvSpPr/>
          <p:nvPr/>
        </p:nvSpPr>
        <p:spPr>
          <a:xfrm>
            <a:off x="180000" y="1274164"/>
            <a:ext cx="5426321" cy="52501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200" dirty="0" smtClean="0"/>
              <a:t>Carlos vai cercar um terreno retangular, cujas medidas estão apresentadas no desenho a seguir.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3200" dirty="0" smtClean="0"/>
              <a:t>A cerca terá 4 fios de arame. 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50" y="4161402"/>
            <a:ext cx="4510690" cy="244924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295869" y="2431732"/>
            <a:ext cx="3468766" cy="4247317"/>
          </a:xfrm>
          <a:prstGeom prst="rect">
            <a:avLst/>
          </a:prstGeom>
          <a:solidFill>
            <a:srgbClr val="C8D7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A quantidade de metros de arame necessários para cercar o terreno é 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sz="3200" dirty="0" smtClean="0"/>
              <a:t>(A) 37m </a:t>
            </a:r>
          </a:p>
          <a:p>
            <a:pPr algn="just"/>
            <a:r>
              <a:rPr lang="pt-BR" sz="3200" dirty="0" smtClean="0"/>
              <a:t>(B) 74m </a:t>
            </a:r>
          </a:p>
          <a:p>
            <a:pPr algn="just"/>
            <a:r>
              <a:rPr lang="pt-BR" sz="3200" dirty="0" smtClean="0"/>
              <a:t>(C) 148m </a:t>
            </a:r>
          </a:p>
          <a:p>
            <a:pPr algn="just"/>
            <a:r>
              <a:rPr lang="pt-BR" sz="3200" dirty="0" smtClean="0"/>
              <a:t>(D) 296m </a:t>
            </a:r>
          </a:p>
        </p:txBody>
      </p:sp>
      <p:sp>
        <p:nvSpPr>
          <p:cNvPr id="6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18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2020 (d12)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spaço Reservado para Conteúdo 2_16"/>
          <p:cNvSpPr/>
          <p:nvPr/>
        </p:nvSpPr>
        <p:spPr>
          <a:xfrm>
            <a:off x="180000" y="1274164"/>
            <a:ext cx="5426321" cy="52501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200" dirty="0" smtClean="0"/>
              <a:t>Carlos vai cercar um terreno retangular, cujas medidas estão apresentadas no desenho a seguir.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3200" dirty="0" smtClean="0"/>
              <a:t>A cerca terá 4 fios de arame. 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50" y="4161402"/>
            <a:ext cx="4510690" cy="244924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295869" y="2431732"/>
            <a:ext cx="3468766" cy="4247317"/>
          </a:xfrm>
          <a:prstGeom prst="rect">
            <a:avLst/>
          </a:prstGeom>
          <a:solidFill>
            <a:srgbClr val="C8D7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A quantidade de metros de arame necessários para cercar o terreno é 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sz="3200" dirty="0" smtClean="0"/>
              <a:t>(A) 37m </a:t>
            </a:r>
          </a:p>
          <a:p>
            <a:pPr algn="just"/>
            <a:r>
              <a:rPr lang="pt-BR" sz="3200" dirty="0" smtClean="0"/>
              <a:t>(B) 74m </a:t>
            </a:r>
          </a:p>
          <a:p>
            <a:pPr algn="just"/>
            <a:r>
              <a:rPr lang="pt-BR" sz="3200" dirty="0" smtClean="0"/>
              <a:t>(C) 148m </a:t>
            </a:r>
          </a:p>
          <a:p>
            <a:pPr algn="just"/>
            <a:r>
              <a:rPr lang="pt-BR" sz="3200" dirty="0" smtClean="0"/>
              <a:t>(D) 296m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280879" y="6145967"/>
            <a:ext cx="2578308" cy="449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18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2020 (d12)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Espaço Reservado para Conteúdo 2_0"/>
          <p:cNvSpPr/>
          <p:nvPr/>
        </p:nvSpPr>
        <p:spPr>
          <a:xfrm>
            <a:off x="200520" y="1484025"/>
            <a:ext cx="9539280" cy="53739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800" dirty="0" smtClean="0"/>
              <a:t>A </a:t>
            </a:r>
            <a:r>
              <a:rPr lang="pt-BR" sz="3800" dirty="0"/>
              <a:t>temperatura média máxima do planeta Terra é de </a:t>
            </a:r>
            <a:r>
              <a:rPr lang="pt-BR" sz="3800" b="1" dirty="0"/>
              <a:t>58ºC</a:t>
            </a:r>
            <a:r>
              <a:rPr lang="pt-BR" sz="3800" dirty="0"/>
              <a:t>, enquanto a média mínima é de </a:t>
            </a:r>
            <a:r>
              <a:rPr lang="pt-BR" sz="3800" b="1" dirty="0" smtClean="0"/>
              <a:t>-</a:t>
            </a:r>
            <a:r>
              <a:rPr lang="pt-BR" sz="3800" b="1" dirty="0"/>
              <a:t>88ºC</a:t>
            </a:r>
            <a:r>
              <a:rPr lang="pt-BR" sz="3800" dirty="0"/>
              <a:t>. </a:t>
            </a:r>
            <a:r>
              <a:rPr lang="pt-BR" sz="3800" dirty="0" smtClean="0"/>
              <a:t>A </a:t>
            </a:r>
            <a:r>
              <a:rPr lang="pt-BR" sz="3800" dirty="0"/>
              <a:t>diferença entre a temperatura máxima e a mínima é de </a:t>
            </a:r>
            <a:endParaRPr lang="pt-BR" sz="3800" dirty="0" smtClean="0"/>
          </a:p>
          <a:p>
            <a:pPr algn="just"/>
            <a:endParaRPr lang="pt-BR" sz="1400" dirty="0"/>
          </a:p>
          <a:p>
            <a:r>
              <a:rPr lang="pt-BR" sz="3800" dirty="0"/>
              <a:t>(A) -146ºC. </a:t>
            </a:r>
          </a:p>
          <a:p>
            <a:r>
              <a:rPr lang="pt-BR" sz="3800" dirty="0"/>
              <a:t>(B) -30ºC. </a:t>
            </a:r>
          </a:p>
          <a:p>
            <a:r>
              <a:rPr lang="pt-BR" sz="3800" dirty="0"/>
              <a:t>(C) +30º. </a:t>
            </a:r>
          </a:p>
          <a:p>
            <a:r>
              <a:rPr lang="pt-BR" sz="3800" dirty="0"/>
              <a:t>(D) 146ºC. </a:t>
            </a:r>
            <a:endParaRPr lang="pt-BR" sz="3800" b="0" strike="noStrike" spc="-1" dirty="0">
              <a:latin typeface="Arial"/>
            </a:endParaRPr>
          </a:p>
        </p:txBody>
      </p:sp>
      <p:sp>
        <p:nvSpPr>
          <p:cNvPr id="4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02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2016 (D18)</a:t>
            </a:r>
            <a:endParaRPr lang="pt-BR" b="0" strike="noStrike" spc="-1" dirty="0">
              <a:latin typeface="Arial"/>
            </a:endParaRPr>
          </a:p>
        </p:txBody>
      </p:sp>
      <p:pic>
        <p:nvPicPr>
          <p:cNvPr id="5" name="Picture 2" descr="Emoji Whatsapp -10 Display De 15 Á 20cm | Mercado Liv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149" y="3615246"/>
            <a:ext cx="1894111" cy="175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Espaço Reservado para Conteúdo 2_0"/>
          <p:cNvSpPr/>
          <p:nvPr/>
        </p:nvSpPr>
        <p:spPr>
          <a:xfrm>
            <a:off x="200520" y="1484025"/>
            <a:ext cx="9539280" cy="53739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800" dirty="0" smtClean="0"/>
              <a:t>A </a:t>
            </a:r>
            <a:r>
              <a:rPr lang="pt-BR" sz="3800" dirty="0"/>
              <a:t>temperatura média máxima do planeta Terra é de </a:t>
            </a:r>
            <a:r>
              <a:rPr lang="pt-BR" sz="3800" b="1" dirty="0"/>
              <a:t>58ºC</a:t>
            </a:r>
            <a:r>
              <a:rPr lang="pt-BR" sz="3800" dirty="0"/>
              <a:t>, enquanto a média mínima é de </a:t>
            </a:r>
            <a:r>
              <a:rPr lang="pt-BR" sz="3800" b="1" dirty="0" smtClean="0"/>
              <a:t>-</a:t>
            </a:r>
            <a:r>
              <a:rPr lang="pt-BR" sz="3800" b="1" dirty="0"/>
              <a:t>88ºC</a:t>
            </a:r>
            <a:r>
              <a:rPr lang="pt-BR" sz="3800" dirty="0"/>
              <a:t>. </a:t>
            </a:r>
            <a:r>
              <a:rPr lang="pt-BR" sz="3800" dirty="0" smtClean="0"/>
              <a:t>A </a:t>
            </a:r>
            <a:r>
              <a:rPr lang="pt-BR" sz="3800" dirty="0"/>
              <a:t>diferença entre a temperatura máxima e a mínima é de </a:t>
            </a:r>
            <a:endParaRPr lang="pt-BR" sz="3800" dirty="0" smtClean="0"/>
          </a:p>
          <a:p>
            <a:pPr algn="just"/>
            <a:endParaRPr lang="pt-BR" sz="1400" dirty="0"/>
          </a:p>
          <a:p>
            <a:r>
              <a:rPr lang="pt-BR" sz="3800" dirty="0"/>
              <a:t>(A) -146ºC. </a:t>
            </a:r>
          </a:p>
          <a:p>
            <a:r>
              <a:rPr lang="pt-BR" sz="3800" dirty="0"/>
              <a:t>(B) -30ºC. </a:t>
            </a:r>
          </a:p>
          <a:p>
            <a:r>
              <a:rPr lang="pt-BR" sz="3800" dirty="0"/>
              <a:t>(C) +30º. </a:t>
            </a:r>
          </a:p>
          <a:p>
            <a:r>
              <a:rPr lang="pt-BR" sz="3800" dirty="0"/>
              <a:t>(D) 146ºC. </a:t>
            </a:r>
            <a:endParaRPr lang="pt-BR" sz="3800" b="0" strike="noStrike" spc="-1" dirty="0">
              <a:latin typeface="Arial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4930" y="5831174"/>
            <a:ext cx="3492708" cy="584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02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2016 (D18)</a:t>
            </a:r>
            <a:endParaRPr lang="pt-BR" b="0" strike="noStrike" spc="-1" dirty="0">
              <a:latin typeface="Arial"/>
            </a:endParaRPr>
          </a:p>
        </p:txBody>
      </p:sp>
      <p:pic>
        <p:nvPicPr>
          <p:cNvPr id="6" name="Picture 2" descr="Emoji Whatsapp -10 Display De 15 Á 20cm | Mercado Liv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149" y="3615246"/>
            <a:ext cx="1894111" cy="175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823" y="1415243"/>
            <a:ext cx="8016655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03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2016 (d30)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823" y="1415243"/>
            <a:ext cx="8016655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84813" y="4976734"/>
            <a:ext cx="2188564" cy="629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03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2016 (d30)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Espaço Reservado para Conteúdo 2_1"/>
          <p:cNvSpPr/>
          <p:nvPr/>
        </p:nvSpPr>
        <p:spPr>
          <a:xfrm>
            <a:off x="200520" y="1124640"/>
            <a:ext cx="9539280" cy="55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pt-BR" sz="3800" dirty="0">
                <a:solidFill>
                  <a:srgbClr val="361A20"/>
                </a:solidFill>
              </a:rPr>
              <a:t>Veja os quadrados da figura</a:t>
            </a:r>
            <a:r>
              <a:rPr lang="pt-BR" sz="3800" dirty="0" smtClean="0"/>
              <a:t>.</a:t>
            </a:r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smtClean="0"/>
              <a:t> </a:t>
            </a:r>
            <a:endParaRPr lang="pt-BR" sz="2800" dirty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868" y="2085480"/>
            <a:ext cx="2648144" cy="310111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3737" y="1961760"/>
            <a:ext cx="6269948" cy="467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04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2017 (d13)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Espaço Reservado para Conteúdo 2_1"/>
          <p:cNvSpPr/>
          <p:nvPr/>
        </p:nvSpPr>
        <p:spPr>
          <a:xfrm>
            <a:off x="200520" y="1124640"/>
            <a:ext cx="9539280" cy="55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pt-BR" sz="3800" dirty="0">
                <a:solidFill>
                  <a:srgbClr val="361A20"/>
                </a:solidFill>
              </a:rPr>
              <a:t>Veja os quadrados da figura</a:t>
            </a:r>
            <a:r>
              <a:rPr lang="pt-BR" sz="3800" dirty="0" smtClean="0"/>
              <a:t>.</a:t>
            </a:r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smtClean="0"/>
              <a:t> </a:t>
            </a:r>
            <a:endParaRPr lang="pt-BR" sz="2800" dirty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868" y="2085480"/>
            <a:ext cx="2648144" cy="310111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3737" y="1961760"/>
            <a:ext cx="6269948" cy="467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3312826" y="5981075"/>
            <a:ext cx="3432748" cy="6145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04  </a:t>
            </a:r>
            <a:r>
              <a:rPr lang="pt-BR" sz="16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__________________________________ </a:t>
            </a:r>
            <a:r>
              <a:rPr lang="pt-BR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Fonte: SAEP 2017 (d13)</a:t>
            </a:r>
            <a:endParaRPr lang="pt-BR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369</TotalTime>
  <Words>1903</Words>
  <Application>Microsoft Office PowerPoint</Application>
  <PresentationFormat>Papel A4 (210 x 297 mm)</PresentationFormat>
  <Paragraphs>330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 do Windows</dc:creator>
  <cp:lastModifiedBy>Utilizador</cp:lastModifiedBy>
  <cp:revision>38</cp:revision>
  <dcterms:created xsi:type="dcterms:W3CDTF">2021-08-17T18:20:55Z</dcterms:created>
  <dcterms:modified xsi:type="dcterms:W3CDTF">2021-09-21T19:37:52Z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Papel A4 (210 x 297 mm)</vt:lpwstr>
  </property>
  <property fmtid="{D5CDD505-2E9C-101B-9397-08002B2CF9AE}" pid="3" name="Slides">
    <vt:i4>2</vt:i4>
  </property>
</Properties>
</file>