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906000" cy="6858000" type="A4"/>
  <p:notesSz cx="6858000" cy="9144000"/>
  <p:embeddedFontLst>
    <p:embeddedFont>
      <p:font typeface="Tahoma" pitchFamily="34" charset="0"/>
      <p:regular r:id="rId44"/>
      <p:bold r:id="rId45"/>
    </p:embeddedFont>
    <p:embeddedFont>
      <p:font typeface="Arial Black" pitchFamily="34" charset="0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pMYJqvGLLVF/iJUpGWd1N1rs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9d119ad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f9d119ad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9d119ad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gf9d119ad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8cba997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gf8cba997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8cba9977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gf8cba9977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3423373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gf3423373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3423373e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gf3423373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8bcd99aa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gf8bcd99aa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35141f0c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f35141f0c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9be3676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gf9be3676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f9c715be5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gf9c715be5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9c715be5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gf9c715be5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9be3676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gf9be3676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4" name="Google Shape;39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f8d6d2f17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4" name="Google Shape;414;gf8d6d2f17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42"/>
          <p:cNvCxnSpPr/>
          <p:nvPr/>
        </p:nvCxnSpPr>
        <p:spPr>
          <a:xfrm>
            <a:off x="557212" y="5349903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3D3D3D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915400" y="6473952"/>
            <a:ext cx="822198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 rot="5400000">
            <a:off x="2772569" y="-888205"/>
            <a:ext cx="4525963" cy="9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 rot="5400000">
            <a:off x="5494338" y="2484440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 rot="5400000">
            <a:off x="954087" y="90489"/>
            <a:ext cx="5851525" cy="6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3879850" y="76201"/>
            <a:ext cx="3136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915400" y="6473952"/>
            <a:ext cx="822198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4"/>
          <p:cNvCxnSpPr/>
          <p:nvPr/>
        </p:nvCxnSpPr>
        <p:spPr>
          <a:xfrm>
            <a:off x="557212" y="3444903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C2D6D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1"/>
          </p:nvPr>
        </p:nvSpPr>
        <p:spPr>
          <a:xfrm>
            <a:off x="330200" y="1600200"/>
            <a:ext cx="454025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70535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0768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2"/>
          </p:nvPr>
        </p:nvSpPr>
        <p:spPr>
          <a:xfrm>
            <a:off x="5032111" y="666750"/>
            <a:ext cx="464992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0768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3"/>
          </p:nvPr>
        </p:nvSpPr>
        <p:spPr>
          <a:xfrm>
            <a:off x="304898" y="1316038"/>
            <a:ext cx="4648102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4"/>
          </p:nvPr>
        </p:nvSpPr>
        <p:spPr>
          <a:xfrm>
            <a:off x="5036124" y="1316038"/>
            <a:ext cx="4645914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ldNum" idx="12"/>
          </p:nvPr>
        </p:nvSpPr>
        <p:spPr>
          <a:xfrm>
            <a:off x="8915400" y="6477000"/>
            <a:ext cx="8255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50" name="Google Shape;50;p46"/>
          <p:cNvCxnSpPr/>
          <p:nvPr/>
        </p:nvCxnSpPr>
        <p:spPr>
          <a:xfrm>
            <a:off x="557212" y="6019801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49"/>
          <p:cNvCxnSpPr/>
          <p:nvPr/>
        </p:nvCxnSpPr>
        <p:spPr>
          <a:xfrm>
            <a:off x="557212" y="5849118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body" idx="1"/>
          </p:nvPr>
        </p:nvSpPr>
        <p:spPr>
          <a:xfrm>
            <a:off x="495300" y="609600"/>
            <a:ext cx="325900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body" idx="2"/>
          </p:nvPr>
        </p:nvSpPr>
        <p:spPr>
          <a:xfrm>
            <a:off x="3872971" y="609600"/>
            <a:ext cx="578537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>
            <a:spLocks noGrp="1"/>
          </p:cNvSpPr>
          <p:nvPr>
            <p:ph type="pic" idx="2"/>
          </p:nvPr>
        </p:nvSpPr>
        <p:spPr>
          <a:xfrm>
            <a:off x="3797300" y="616634"/>
            <a:ext cx="54483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</p:sp>
      <p:sp>
        <p:nvSpPr>
          <p:cNvPr id="70" name="Google Shape;70;p50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>
            <a:off x="412750" y="5533218"/>
            <a:ext cx="63563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marL="1371600" lvl="2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marL="2286000" lvl="4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41"/>
          <p:cNvCxnSpPr/>
          <p:nvPr/>
        </p:nvCxnSpPr>
        <p:spPr>
          <a:xfrm>
            <a:off x="557212" y="1050899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41"/>
          <p:cNvCxnSpPr/>
          <p:nvPr/>
        </p:nvCxnSpPr>
        <p:spPr>
          <a:xfrm>
            <a:off x="557212" y="1050899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41"/>
          <p:cNvCxnSpPr/>
          <p:nvPr/>
        </p:nvCxnSpPr>
        <p:spPr>
          <a:xfrm>
            <a:off x="557212" y="1057987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rra.com.b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488504" y="476672"/>
            <a:ext cx="5616624" cy="2520280"/>
          </a:xfrm>
          <a:prstGeom prst="rect">
            <a:avLst/>
          </a:prstGeom>
          <a:solidFill>
            <a:srgbClr val="B8E4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pt-BR" sz="4400" b="1"/>
              <a:t>GINCANA – DESCRITORES </a:t>
            </a:r>
            <a:endParaRPr sz="4400" b="1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928664" y="3356992"/>
            <a:ext cx="727280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 dirty="0"/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pt-BR" sz="2800" b="1" dirty="0"/>
              <a:t>Língua Portuguesa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pt-BR" sz="2800" dirty="0" smtClean="0"/>
              <a:t>9º </a:t>
            </a:r>
            <a:r>
              <a:rPr lang="pt-BR" sz="2800" dirty="0"/>
              <a:t>ANO – Ensino Fundamental</a:t>
            </a:r>
            <a:endParaRPr sz="2800" dirty="0"/>
          </a:p>
        </p:txBody>
      </p:sp>
      <p:pic>
        <p:nvPicPr>
          <p:cNvPr id="93" name="Google Shape;93;p1" descr="F:\logomarca_sae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44" y="72007"/>
            <a:ext cx="3435056" cy="270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F:\logo educaçã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4877" y="5589240"/>
            <a:ext cx="4461123" cy="12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-15552" y="4005064"/>
            <a:ext cx="3744416" cy="288032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04 (D5) </a:t>
            </a:r>
            <a:endParaRPr sz="3200" b="1"/>
          </a:p>
        </p:txBody>
      </p:sp>
      <p:sp>
        <p:nvSpPr>
          <p:cNvPr id="165" name="Google Shape;165;p58"/>
          <p:cNvSpPr txBox="1">
            <a:spLocks noGrp="1"/>
          </p:cNvSpPr>
          <p:nvPr>
            <p:ph type="body" idx="1"/>
          </p:nvPr>
        </p:nvSpPr>
        <p:spPr>
          <a:xfrm>
            <a:off x="122924" y="741250"/>
            <a:ext cx="9783075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66" name="Google Shape;166;p58"/>
          <p:cNvSpPr txBox="1"/>
          <p:nvPr/>
        </p:nvSpPr>
        <p:spPr>
          <a:xfrm>
            <a:off x="1147762" y="4872625"/>
            <a:ext cx="74826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</a:t>
            </a:r>
            <a:endParaRPr sz="44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7" name="Google Shape;167;p58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762"/>
          <a:stretch/>
        </p:blipFill>
        <p:spPr>
          <a:xfrm>
            <a:off x="0" y="1309316"/>
            <a:ext cx="3897443" cy="5136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8"/>
          <p:cNvSpPr txBox="1"/>
          <p:nvPr/>
        </p:nvSpPr>
        <p:spPr>
          <a:xfrm>
            <a:off x="4069808" y="1667914"/>
            <a:ext cx="5723745" cy="40318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texto estabelece um diálogo com um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literário. Essa referência é marcada pelo(a)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uso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ícone de uma criança.</a:t>
            </a:r>
            <a:endParaRPr sz="28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emprego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expressão “já sei”.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imagem de uma figura fictícia.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utilização de uma linguagem mista.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04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74" name="Google Shape;174;p59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75" name="Google Shape;175;p59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C</a:t>
            </a:r>
            <a:endParaRPr/>
          </a:p>
        </p:txBody>
      </p:sp>
      <p:pic>
        <p:nvPicPr>
          <p:cNvPr id="176" name="Google Shape;17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ÕES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05 e 06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82" name="Google Shape;182;p60"/>
          <p:cNvSpPr txBox="1">
            <a:spLocks noGrp="1"/>
          </p:cNvSpPr>
          <p:nvPr>
            <p:ph type="body" idx="1"/>
          </p:nvPr>
        </p:nvSpPr>
        <p:spPr>
          <a:xfrm>
            <a:off x="122925" y="864296"/>
            <a:ext cx="9570000" cy="589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83" name="Google Shape;183;p60"/>
          <p:cNvSpPr txBox="1"/>
          <p:nvPr/>
        </p:nvSpPr>
        <p:spPr>
          <a:xfrm>
            <a:off x="1147762" y="4872625"/>
            <a:ext cx="74826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</a:t>
            </a:r>
            <a:endParaRPr sz="44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4" name="Google Shape;184;p60"/>
          <p:cNvSpPr txBox="1"/>
          <p:nvPr/>
        </p:nvSpPr>
        <p:spPr>
          <a:xfrm>
            <a:off x="501042" y="951979"/>
            <a:ext cx="9031266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t-B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uma vida longa dos objetos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Hélio Mattar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Olhe ao seu redor. Há tantas coisas úteis, cumprindo bem seu papel, atendendo suas necessidades, preservando seus alimentos, protegendo e dando conforto ao seu corpo, fazendo a sua conexão ao mundo digital.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        No entanto, no dia a dia, a satisfação no uso dos produtos e com o fato deles poderem continuar úteis por muito tempo é atropelada por vários estímulos que nos convidam a comprar substitutos irresistíveis. A reação é natural numa sociedade em que se deixou de pensar na real necessidade e onde a novidade reserva sempre uma expectativa (ilusória) de ganho de felicidade: “Preciso trocar por um novo”. Estamos habituados a acreditar que não apenas precisamos ter coisas, mas que as coisas não precisam ser usadas até o final de sua vida útil.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(...)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1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5 (D17)</a:t>
            </a:r>
            <a:endParaRPr sz="3200" b="1"/>
          </a:p>
        </p:txBody>
      </p:sp>
      <p:sp>
        <p:nvSpPr>
          <p:cNvPr id="190" name="Google Shape;190;p61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191" name="Google Shape;19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72092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1"/>
          <p:cNvSpPr txBox="1"/>
          <p:nvPr/>
        </p:nvSpPr>
        <p:spPr>
          <a:xfrm>
            <a:off x="561975" y="1302707"/>
            <a:ext cx="87861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 “... : “Preciso trocar por um novo”...”,  a utilização de aspas serve para 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ressaltar o uso de um arcaísmo.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introduzir a opinião de uma especialista.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destacar a fala de uma sociedade consumista.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tecer um comentário a respeito dos produtos </a:t>
            </a:r>
            <a:r>
              <a:rPr lang="pt-BR" sz="2800" dirty="0"/>
              <a:t>consumidos</a:t>
            </a:r>
            <a:r>
              <a:rPr lang="pt-BR" sz="2800" dirty="0" smtClean="0"/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2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05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98" name="Google Shape;198;p62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99" name="Google Shape;199;p62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C</a:t>
            </a:r>
            <a:endParaRPr/>
          </a:p>
        </p:txBody>
      </p:sp>
      <p:pic>
        <p:nvPicPr>
          <p:cNvPr id="200" name="Google Shape;20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6 (D4)                                                                                                                </a:t>
            </a:r>
            <a:endParaRPr sz="3200" b="1"/>
          </a:p>
        </p:txBody>
      </p:sp>
      <p:sp>
        <p:nvSpPr>
          <p:cNvPr id="206" name="Google Shape;206;p63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207" name="Google Shape;207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3"/>
          <p:cNvSpPr/>
          <p:nvPr/>
        </p:nvSpPr>
        <p:spPr>
          <a:xfrm>
            <a:off x="350729" y="1420243"/>
            <a:ext cx="8242125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texto critica uma sociedade</a:t>
            </a:r>
            <a:endParaRPr sz="3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UcParenBoth"/>
            </a:pPr>
            <a:r>
              <a:rPr lang="pt-BR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egoísta.</a:t>
            </a:r>
            <a:endParaRPr sz="3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narcisista.</a:t>
            </a:r>
            <a:endParaRPr sz="3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consumista.</a:t>
            </a:r>
            <a:endParaRPr sz="3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individualista</a:t>
            </a:r>
            <a:r>
              <a:rPr lang="pt-BR" sz="3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4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06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214" name="Google Shape;214;p64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215" name="Google Shape;215;p64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C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07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222" name="Google Shape;222;p65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223" name="Google Shape;223;p65"/>
          <p:cNvSpPr txBox="1"/>
          <p:nvPr/>
        </p:nvSpPr>
        <p:spPr>
          <a:xfrm>
            <a:off x="1147762" y="4872625"/>
            <a:ext cx="74826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</a:t>
            </a:r>
            <a:endParaRPr sz="44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4" name="Google Shape;22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51978"/>
            <a:ext cx="9905999" cy="541884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5"/>
          <p:cNvSpPr txBox="1"/>
          <p:nvPr/>
        </p:nvSpPr>
        <p:spPr>
          <a:xfrm>
            <a:off x="6764055" y="6333036"/>
            <a:ext cx="265551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https://www.livrobingo.com.br/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6"/>
          <p:cNvSpPr txBox="1">
            <a:spLocks noGrp="1"/>
          </p:cNvSpPr>
          <p:nvPr>
            <p:ph type="title"/>
          </p:nvPr>
        </p:nvSpPr>
        <p:spPr>
          <a:xfrm>
            <a:off x="200400" y="154210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7 (D3)</a:t>
            </a:r>
            <a:endParaRPr sz="3200" b="1"/>
          </a:p>
        </p:txBody>
      </p:sp>
      <p:sp>
        <p:nvSpPr>
          <p:cNvPr id="231" name="Google Shape;231;p66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232" name="Google Shape;232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72092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6"/>
          <p:cNvSpPr txBox="1"/>
          <p:nvPr/>
        </p:nvSpPr>
        <p:spPr>
          <a:xfrm>
            <a:off x="0" y="1304144"/>
            <a:ext cx="9906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“... Alfred Nobel, cientista sueco que deixou sua herança milionária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exclusivamente 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 criação da Fundação e premiação de indivíduos que contribuíssem para o avanço da ciência e da cultura.”, a palavra destacada pode ser substituída, sem alterar o sentido, por</a:t>
            </a:r>
            <a:endParaRPr sz="3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especificamente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esporadicamente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UcParenBoth" startAt="3"/>
            </a:pP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excepcionalmente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UcParenBoth" startAt="3"/>
            </a:pPr>
            <a:r>
              <a:rPr lang="pt-BR" sz="3200" dirty="0" smtClean="0"/>
              <a:t> </a:t>
            </a: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circunstanciadamente.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7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07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239" name="Google Shape;239;p67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240" name="Google Shape;240;p67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A</a:t>
            </a:r>
            <a:endParaRPr/>
          </a:p>
        </p:txBody>
      </p:sp>
      <p:pic>
        <p:nvPicPr>
          <p:cNvPr id="241" name="Google Shape;241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01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pic>
        <p:nvPicPr>
          <p:cNvPr id="102" name="Google Shape;10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775" y="1034321"/>
            <a:ext cx="2511160" cy="582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3"/>
          <p:cNvSpPr txBox="1"/>
          <p:nvPr/>
        </p:nvSpPr>
        <p:spPr>
          <a:xfrm>
            <a:off x="3169085" y="1046981"/>
            <a:ext cx="6338170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as crianças brincam</a:t>
            </a:r>
            <a:endParaRPr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as crianças brincam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eu as </a:t>
            </a:r>
            <a:r>
              <a:rPr lang="pt-BR" sz="25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oiço</a:t>
            </a: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brincar,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Qualquer coisa em minha alma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Começa a se alegrar.</a:t>
            </a:r>
            <a:endParaRPr sz="2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toda aquela infância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não tive me vem,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Numa onda de alegria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não foi de ninguém.</a:t>
            </a:r>
            <a:endParaRPr sz="2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quem fui é enigma,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quem serei visão,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sou ao menos sinta</a:t>
            </a:r>
            <a:b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Isto no coração</a:t>
            </a:r>
            <a:r>
              <a:rPr lang="pt-BR" sz="25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9d119adde_0_0"/>
          <p:cNvSpPr txBox="1">
            <a:spLocks noGrp="1"/>
          </p:cNvSpPr>
          <p:nvPr>
            <p:ph type="title"/>
          </p:nvPr>
        </p:nvSpPr>
        <p:spPr>
          <a:xfrm>
            <a:off x="200472" y="1170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/>
              <a:t>ÃO</a:t>
            </a: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 08 </a:t>
            </a:r>
            <a:r>
              <a:rPr lang="pt-BR" sz="3200" b="1" dirty="0"/>
              <a:t> </a:t>
            </a:r>
            <a:endParaRPr sz="3200" b="1" dirty="0"/>
          </a:p>
        </p:txBody>
      </p:sp>
      <p:sp>
        <p:nvSpPr>
          <p:cNvPr id="247" name="Google Shape;247;gf9d119adde_0_0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248" name="Google Shape;248;gf9d119adde_0_0"/>
          <p:cNvSpPr txBox="1"/>
          <p:nvPr/>
        </p:nvSpPr>
        <p:spPr>
          <a:xfrm>
            <a:off x="1147762" y="4872625"/>
            <a:ext cx="74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</a:t>
            </a:r>
            <a:endParaRPr sz="44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gf9d119adde_0_0"/>
          <p:cNvSpPr/>
          <p:nvPr/>
        </p:nvSpPr>
        <p:spPr>
          <a:xfrm>
            <a:off x="0" y="944378"/>
            <a:ext cx="9905999" cy="58761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Um senhor vai ao médico por um problema de estômago que o incomoda há um tempo. O médico lhe diz:</a:t>
            </a:r>
            <a:endParaRPr sz="24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-Tome esta medicação pela manhã, </a:t>
            </a:r>
            <a:r>
              <a:rPr lang="pt-BR" sz="2450" b="1" u="sng" dirty="0">
                <a:solidFill>
                  <a:srgbClr val="343A40"/>
                </a:solidFill>
                <a:highlight>
                  <a:srgbClr val="FFFFFF"/>
                </a:highlight>
              </a:rPr>
              <a:t>pule</a:t>
            </a: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 um dia e assim por diante. Fará isso por uma semana, depois volte aqui. Tenho a certeza de que ficará bom.</a:t>
            </a:r>
            <a:endParaRPr sz="24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Três dias depois o homem volta ao médico com grandes olheiras, cara de cansaço e 5 quilos mais magro. O médico, assustado, pergunta o que houve.</a:t>
            </a:r>
            <a:endParaRPr sz="24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-Doutor, pensei que fosse morrer.</a:t>
            </a:r>
            <a:endParaRPr sz="24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-O remédio lhe fez mal?</a:t>
            </a:r>
            <a:endParaRPr sz="24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- Não, o remédio foi ótimo! Mas pensei que fosse morrer de tanto </a:t>
            </a:r>
            <a:r>
              <a:rPr lang="pt-BR" sz="2450" b="1" u="sng" dirty="0">
                <a:solidFill>
                  <a:srgbClr val="343A40"/>
                </a:solidFill>
                <a:highlight>
                  <a:srgbClr val="FFFFFF"/>
                </a:highlight>
              </a:rPr>
              <a:t>pular</a:t>
            </a:r>
            <a:r>
              <a:rPr lang="pt-BR" sz="2450" dirty="0">
                <a:solidFill>
                  <a:srgbClr val="343A40"/>
                </a:solidFill>
                <a:highlight>
                  <a:srgbClr val="FFFFFF"/>
                </a:highlight>
              </a:rPr>
              <a:t>!!!</a:t>
            </a:r>
            <a:endParaRPr sz="24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 dirty="0">
                <a:solidFill>
                  <a:srgbClr val="343A40"/>
                </a:solidFill>
                <a:highlight>
                  <a:srgbClr val="FFFFFF"/>
                </a:highlight>
              </a:rPr>
              <a:t>(</a:t>
            </a:r>
            <a:r>
              <a:rPr lang="pt-BR" sz="1050" i="1" dirty="0" err="1">
                <a:solidFill>
                  <a:srgbClr val="343A40"/>
                </a:solidFill>
                <a:highlight>
                  <a:srgbClr val="FFFFFF"/>
                </a:highlight>
              </a:rPr>
              <a:t>Travaglia</a:t>
            </a:r>
            <a:r>
              <a:rPr lang="pt-BR" sz="1050" dirty="0">
                <a:solidFill>
                  <a:srgbClr val="343A40"/>
                </a:solidFill>
                <a:highlight>
                  <a:srgbClr val="FFFFFF"/>
                </a:highlight>
              </a:rPr>
              <a:t>, Luiz Carlos.</a:t>
            </a:r>
            <a:r>
              <a:rPr lang="pt-BR" sz="1050" i="1" dirty="0">
                <a:solidFill>
                  <a:srgbClr val="343A40"/>
                </a:solidFill>
                <a:highlight>
                  <a:srgbClr val="FFFFFF"/>
                </a:highlight>
              </a:rPr>
              <a:t> Homonímia, mundos textuais e humor</a:t>
            </a:r>
            <a:r>
              <a:rPr lang="pt-BR" sz="1050" dirty="0">
                <a:solidFill>
                  <a:srgbClr val="343A40"/>
                </a:solidFill>
                <a:highlight>
                  <a:srgbClr val="FFFFFF"/>
                </a:highlight>
              </a:rPr>
              <a:t>. </a:t>
            </a:r>
            <a:r>
              <a:rPr lang="pt-BR" sz="1050" dirty="0" err="1">
                <a:solidFill>
                  <a:srgbClr val="343A40"/>
                </a:solidFill>
                <a:highlight>
                  <a:srgbClr val="FFFFFF"/>
                </a:highlight>
              </a:rPr>
              <a:t>Organon</a:t>
            </a:r>
            <a:r>
              <a:rPr lang="pt-BR" sz="1050" dirty="0">
                <a:solidFill>
                  <a:srgbClr val="343A40"/>
                </a:solidFill>
                <a:highlight>
                  <a:srgbClr val="FFFFFF"/>
                </a:highlight>
              </a:rPr>
              <a:t>, Porto Alegre, v. 9, n. 23, p. 41-50, 1995. ISSN/ISBN: 01026267)</a:t>
            </a:r>
            <a:endParaRPr sz="1050" dirty="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9d119adde_0_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08 (1</a:t>
            </a:r>
            <a:r>
              <a:rPr lang="pt-BR" sz="3200" b="1"/>
              <a:t>8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)     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255" name="Google Shape;255;gf9d119adde_0_9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sp>
        <p:nvSpPr>
          <p:cNvPr id="256" name="Google Shape;256;gf9d119adde_0_9"/>
          <p:cNvSpPr txBox="1"/>
          <p:nvPr/>
        </p:nvSpPr>
        <p:spPr>
          <a:xfrm>
            <a:off x="1147762" y="4872625"/>
            <a:ext cx="74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</a:t>
            </a:r>
            <a:endParaRPr sz="44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7" name="Google Shape;257;gf9d119adde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763251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f9d119adde_0_9"/>
          <p:cNvSpPr/>
          <p:nvPr/>
        </p:nvSpPr>
        <p:spPr>
          <a:xfrm>
            <a:off x="253390" y="1049311"/>
            <a:ext cx="9460236" cy="557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pt-BR" sz="3200" dirty="0"/>
              <a:t>texto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 a resposta do paciente ao m</a:t>
            </a:r>
            <a:r>
              <a:rPr lang="pt-BR" sz="3200" dirty="0"/>
              <a:t>édico indica que ele relacionou a palavra “pule” ao sentido de  </a:t>
            </a:r>
            <a:endParaRPr sz="32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sz="32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/>
              <a:t>(A</a:t>
            </a: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pt-BR" sz="3200" dirty="0" smtClean="0"/>
              <a:t>impulsionar </a:t>
            </a:r>
            <a:r>
              <a:rPr lang="pt-BR" sz="3200" dirty="0"/>
              <a:t>o corpo se elevando do chão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200" dirty="0" smtClean="0">
                <a:solidFill>
                  <a:schemeClr val="dk1"/>
                </a:solidFill>
              </a:rPr>
              <a:t>(B</a:t>
            </a:r>
            <a:r>
              <a:rPr lang="pt-BR" sz="3200" dirty="0">
                <a:solidFill>
                  <a:schemeClr val="dk1"/>
                </a:solidFill>
              </a:rPr>
              <a:t>) estabelecer  intervalo entre diferentes horários.</a:t>
            </a:r>
            <a:endParaRPr sz="32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3200" dirty="0" smtClean="0"/>
              <a:t>C</a:t>
            </a:r>
            <a:r>
              <a:rPr lang="pt-BR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pt-BR" sz="3200" dirty="0" smtClean="0"/>
              <a:t> descer </a:t>
            </a:r>
            <a:r>
              <a:rPr lang="pt-BR" sz="3200" dirty="0"/>
              <a:t>ou sair rapidamente de um transporte coletivo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200" dirty="0" smtClean="0">
                <a:solidFill>
                  <a:schemeClr val="dk1"/>
                </a:solidFill>
              </a:rPr>
              <a:t>(</a:t>
            </a:r>
            <a:r>
              <a:rPr lang="pt-BR" sz="3200" dirty="0">
                <a:solidFill>
                  <a:schemeClr val="dk1"/>
                </a:solidFill>
              </a:rPr>
              <a:t>D) passar em cima de um obstáculo com um salto.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08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264" name="Google Shape;264;p70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265" name="Google Shape;265;p70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400" b="1">
                <a:solidFill>
                  <a:srgbClr val="FF0000"/>
                </a:solidFill>
              </a:rPr>
              <a:t>A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1"/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1993692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 dirty="0"/>
              <a:t>9</a:t>
            </a:r>
            <a:endParaRPr sz="3200" b="1" dirty="0"/>
          </a:p>
        </p:txBody>
      </p:sp>
      <p:sp>
        <p:nvSpPr>
          <p:cNvPr id="272" name="Google Shape;272;p71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273" name="Google Shape;27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662" y="0"/>
            <a:ext cx="7386588" cy="34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71"/>
          <p:cNvSpPr txBox="1"/>
          <p:nvPr/>
        </p:nvSpPr>
        <p:spPr>
          <a:xfrm>
            <a:off x="4379625" y="139197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5" name="Google Shape;275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3372787"/>
            <a:ext cx="9906000" cy="348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9 (D12)</a:t>
            </a:r>
            <a:endParaRPr sz="3200" b="1"/>
          </a:p>
        </p:txBody>
      </p:sp>
      <p:sp>
        <p:nvSpPr>
          <p:cNvPr id="281" name="Google Shape;281;p80"/>
          <p:cNvSpPr txBox="1">
            <a:spLocks noGrp="1"/>
          </p:cNvSpPr>
          <p:nvPr>
            <p:ph type="body" idx="1"/>
          </p:nvPr>
        </p:nvSpPr>
        <p:spPr>
          <a:xfrm>
            <a:off x="200472" y="12009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 dirty="0"/>
          </a:p>
        </p:txBody>
      </p:sp>
      <p:pic>
        <p:nvPicPr>
          <p:cNvPr id="282" name="Google Shape;28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0"/>
          <p:cNvSpPr/>
          <p:nvPr/>
        </p:nvSpPr>
        <p:spPr>
          <a:xfrm>
            <a:off x="89940" y="1725684"/>
            <a:ext cx="9740700" cy="43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texto que apresenta </a:t>
            </a:r>
            <a:r>
              <a:rPr lang="pt-BR" sz="3300" dirty="0"/>
              <a:t>o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filme </a:t>
            </a:r>
            <a:r>
              <a:rPr lang="pt-BR" sz="3300" dirty="0"/>
              <a:t>“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Tempos </a:t>
            </a:r>
            <a:r>
              <a:rPr lang="pt-BR" sz="3300" dirty="0"/>
              <a:t>Modernos” </a:t>
            </a:r>
            <a:r>
              <a:rPr lang="pt-BR" sz="3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possui 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características, </a:t>
            </a:r>
            <a:r>
              <a:rPr lang="pt-BR" sz="3300" dirty="0"/>
              <a:t>predominantemente,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gênero</a:t>
            </a:r>
            <a:endParaRPr sz="33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</a:rPr>
              <a:t> (A) sinopse.</a:t>
            </a:r>
            <a:endParaRPr sz="3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 (B) biografia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 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3600" dirty="0"/>
              <a:t>C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pt-BR" sz="3600" dirty="0"/>
              <a:t>editorial.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 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3600" dirty="0"/>
              <a:t>D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pt-BR" sz="3600" dirty="0"/>
              <a:t>resenha</a:t>
            </a:r>
            <a:r>
              <a:rPr lang="pt-BR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09 </a:t>
            </a:r>
            <a:endParaRPr sz="3200" b="1"/>
          </a:p>
        </p:txBody>
      </p:sp>
      <p:sp>
        <p:nvSpPr>
          <p:cNvPr id="289" name="Google Shape;289;p75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290" name="Google Shape;290;p75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400" b="1">
                <a:solidFill>
                  <a:srgbClr val="FF0000"/>
                </a:solidFill>
              </a:rPr>
              <a:t>A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8cba99771_0_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/>
              <a:t>10 (18)</a:t>
            </a:r>
            <a:endParaRPr sz="3200" b="1"/>
          </a:p>
        </p:txBody>
      </p:sp>
      <p:sp>
        <p:nvSpPr>
          <p:cNvPr id="297" name="Google Shape;297;gf8cba99771_0_0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5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342900" lvl="0" indent="-238085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 dirty="0"/>
          </a:p>
        </p:txBody>
      </p:sp>
      <p:pic>
        <p:nvPicPr>
          <p:cNvPr id="298" name="Google Shape;298;gf8cba9977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f8cba99771_0_0"/>
          <p:cNvSpPr/>
          <p:nvPr/>
        </p:nvSpPr>
        <p:spPr>
          <a:xfrm>
            <a:off x="3942413" y="1312560"/>
            <a:ext cx="5798262" cy="49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No texto, a expressão “gato e sapato” estabelece uma relação com a ideia de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</a:rPr>
              <a:t> (A) exaltação.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</a:rPr>
              <a:t> (B) humilhação.</a:t>
            </a:r>
            <a:endParaRPr sz="3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 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3600" dirty="0"/>
              <a:t>C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3600" dirty="0"/>
              <a:t> glorificação.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 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3600" dirty="0"/>
              <a:t>D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consagração</a:t>
            </a:r>
            <a:r>
              <a:rPr lang="pt-BR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f8cba99771_0_0"/>
          <p:cNvPicPr preferRelativeResize="0"/>
          <p:nvPr/>
        </p:nvPicPr>
        <p:blipFill>
          <a:blip r:embed="rId5">
            <a:alphaModFix/>
          </a:blip>
          <a:srcRect l="9593" t="1601" r="4835" b="5714"/>
          <a:stretch>
            <a:fillRect/>
          </a:stretch>
        </p:blipFill>
        <p:spPr>
          <a:xfrm>
            <a:off x="1" y="1484021"/>
            <a:ext cx="3762530" cy="437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8cba99771_0_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10 </a:t>
            </a:r>
            <a:endParaRPr sz="3200" b="1"/>
          </a:p>
        </p:txBody>
      </p:sp>
      <p:sp>
        <p:nvSpPr>
          <p:cNvPr id="306" name="Google Shape;306;gf8cba99771_0_9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307" name="Google Shape;307;gf8cba99771_0_9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400" b="1">
                <a:solidFill>
                  <a:srgbClr val="FF0000"/>
                </a:solidFill>
              </a:rPr>
              <a:t>B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f8cba99771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3423373e4_0_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/>
              <a:t>QUESTÃO 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11 </a:t>
            </a:r>
            <a:endParaRPr sz="3200" b="1"/>
          </a:p>
        </p:txBody>
      </p:sp>
      <p:sp>
        <p:nvSpPr>
          <p:cNvPr id="314" name="Google Shape;314;gf3423373e4_0_0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/>
          </a:p>
          <a:p>
            <a:pPr marL="342900" lvl="0" indent="-238085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5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sp>
        <p:nvSpPr>
          <p:cNvPr id="315" name="Google Shape;315;gf3423373e4_0_0"/>
          <p:cNvSpPr txBox="1"/>
          <p:nvPr/>
        </p:nvSpPr>
        <p:spPr>
          <a:xfrm>
            <a:off x="4379625" y="139197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6" name="Google Shape;316;gf3423373e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35500"/>
            <a:ext cx="9906000" cy="56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4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 11 (D12)</a:t>
            </a:r>
            <a:endParaRPr sz="3200" b="1"/>
          </a:p>
        </p:txBody>
      </p:sp>
      <p:sp>
        <p:nvSpPr>
          <p:cNvPr id="322" name="Google Shape;322;p74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finalidade do texto é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provocar uma reflexão sobre o autocuidado.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informar sobre os danos causados à natureza.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estabelecer uma comparação entre bem-estar e felicidade. 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 elencar os cuidados que devemos ter com o “</a:t>
            </a:r>
            <a:r>
              <a:rPr lang="pt-BR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outro.</a:t>
            </a:r>
            <a:endParaRPr sz="7200" dirty="0">
              <a:solidFill>
                <a:schemeClr val="accent2"/>
              </a:solidFill>
            </a:endParaRPr>
          </a:p>
        </p:txBody>
      </p:sp>
      <p:pic>
        <p:nvPicPr>
          <p:cNvPr id="323" name="Google Shape;323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 01 (D13)</a:t>
            </a:r>
            <a:endParaRPr sz="3200" b="1"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1"/>
          </p:nvPr>
        </p:nvSpPr>
        <p:spPr>
          <a:xfrm>
            <a:off x="122925" y="989351"/>
            <a:ext cx="9570000" cy="577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</a:t>
            </a: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versos “ Quando as crianças brincam/ E eu as </a:t>
            </a:r>
            <a:r>
              <a:rPr lang="pt-BR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oiço</a:t>
            </a: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brincar...” o verbo destacado apresenta uma variante da Língua Portuguesa muito utilizada em Portugal. A esse tipo de variação denominamos de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lang="pt-BR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historicismo</a:t>
            </a: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</a:rPr>
              <a:t>(B) regionalismo.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</a:rPr>
              <a:t>(C)  analfabetismo.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 profissionalismo</a:t>
            </a:r>
            <a:r>
              <a:rPr lang="pt-BR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7200" dirty="0"/>
          </a:p>
        </p:txBody>
      </p:sp>
      <p:pic>
        <p:nvPicPr>
          <p:cNvPr id="110" name="Google Shape;11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3423373e4_0_16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11 </a:t>
            </a:r>
            <a:endParaRPr sz="3200" b="1"/>
          </a:p>
        </p:txBody>
      </p:sp>
      <p:sp>
        <p:nvSpPr>
          <p:cNvPr id="329" name="Google Shape;329;gf3423373e4_0_16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330" name="Google Shape;330;gf3423373e4_0_16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400" b="1">
                <a:solidFill>
                  <a:srgbClr val="FF0000"/>
                </a:solidFill>
              </a:rPr>
              <a:t>A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f3423373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 12 (D14)</a:t>
            </a:r>
            <a:endParaRPr sz="3200" b="1"/>
          </a:p>
        </p:txBody>
      </p:sp>
      <p:sp>
        <p:nvSpPr>
          <p:cNvPr id="337" name="Google Shape;337;p73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pic>
        <p:nvPicPr>
          <p:cNvPr id="338" name="Google Shape;338;p73"/>
          <p:cNvPicPr preferRelativeResize="0"/>
          <p:nvPr/>
        </p:nvPicPr>
        <p:blipFill>
          <a:blip r:embed="rId4">
            <a:alphaModFix/>
          </a:blip>
          <a:srcRect l="1967" t="4287" r="2093" b="5478"/>
          <a:stretch>
            <a:fillRect/>
          </a:stretch>
        </p:blipFill>
        <p:spPr>
          <a:xfrm>
            <a:off x="0" y="1034323"/>
            <a:ext cx="9906000" cy="371755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73"/>
          <p:cNvSpPr txBox="1"/>
          <p:nvPr/>
        </p:nvSpPr>
        <p:spPr>
          <a:xfrm>
            <a:off x="830887" y="5147463"/>
            <a:ext cx="785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Tahoma"/>
                <a:ea typeface="Tahoma"/>
                <a:cs typeface="Tahoma"/>
                <a:sym typeface="Tahoma"/>
              </a:rPr>
              <a:t>O texto acima apresenta, predominantemente, </a:t>
            </a:r>
            <a:endParaRPr sz="27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Tahoma"/>
                <a:ea typeface="Tahoma"/>
                <a:cs typeface="Tahoma"/>
                <a:sym typeface="Tahoma"/>
              </a:rPr>
              <a:t>                          FATO ou OPINIÃO? </a:t>
            </a:r>
            <a:endParaRPr sz="27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8bcd99aac_0_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12 </a:t>
            </a:r>
            <a:endParaRPr sz="3200" b="1"/>
          </a:p>
        </p:txBody>
      </p:sp>
      <p:sp>
        <p:nvSpPr>
          <p:cNvPr id="345" name="Google Shape;345;gf8bcd99aac_0_9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346" name="Google Shape;346;gf8bcd99aac_0_9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rgbClr val="FF0000"/>
                </a:solidFill>
              </a:rPr>
              <a:t>FATO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gf8bcd99aac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35141f0c0_0_1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ÕES 13 , 14 e 15</a:t>
            </a:r>
            <a:endParaRPr sz="3200" b="1"/>
          </a:p>
        </p:txBody>
      </p:sp>
      <p:sp>
        <p:nvSpPr>
          <p:cNvPr id="353" name="Google Shape;353;gf35141f0c0_0_1"/>
          <p:cNvSpPr txBox="1">
            <a:spLocks noGrp="1"/>
          </p:cNvSpPr>
          <p:nvPr>
            <p:ph type="body" idx="1"/>
          </p:nvPr>
        </p:nvSpPr>
        <p:spPr>
          <a:xfrm>
            <a:off x="168000" y="1382910"/>
            <a:ext cx="9570000" cy="54076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700" b="1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2700" b="1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sociedade atual testemunha a influência determinante das tecnologias digitais na vida do homem moderno, sobretudo daquelas relacionadas com o computador e a internet. Entretanto, parcelas significativas da população não têm acesso a tais tecnologias. Essa limitação tem pelo menos dois motivos: a impossibilidade financeira de custear os aparelhos e os provedores de acesso e a impossibilidade de saber utilizar o equipamento e usufruir das novas tecnologias.</a:t>
            </a:r>
            <a:endParaRPr sz="2700" b="1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www.terra.com.br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(Fragmento)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9be367628_0_1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 13 (D6)</a:t>
            </a:r>
            <a:endParaRPr sz="3200" b="1"/>
          </a:p>
        </p:txBody>
      </p:sp>
      <p:sp>
        <p:nvSpPr>
          <p:cNvPr id="359" name="Google Shape;359;gf9be367628_0_1"/>
          <p:cNvSpPr txBox="1">
            <a:spLocks noGrp="1"/>
          </p:cNvSpPr>
          <p:nvPr>
            <p:ph type="body" idx="1"/>
          </p:nvPr>
        </p:nvSpPr>
        <p:spPr>
          <a:xfrm>
            <a:off x="322300" y="1304144"/>
            <a:ext cx="9415500" cy="54396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 smtClean="0">
                <a:sym typeface="Arial"/>
              </a:rPr>
              <a:t>O </a:t>
            </a:r>
            <a:r>
              <a:rPr lang="pt-BR" dirty="0">
                <a:sym typeface="Arial"/>
              </a:rPr>
              <a:t>texto trata, principalmente, do(a)</a:t>
            </a:r>
            <a:endParaRPr dirty="0"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ym typeface="Arial"/>
              </a:rPr>
              <a:t>(A) exclusão digital.</a:t>
            </a:r>
            <a:endParaRPr dirty="0"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ym typeface="Arial"/>
              </a:rPr>
              <a:t> (B) uso de novas tecnologias</a:t>
            </a:r>
            <a:endParaRPr dirty="0"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ym typeface="Arial"/>
              </a:rPr>
              <a:t> (C) adequação dos provedores de acesso.</a:t>
            </a:r>
            <a:endParaRPr dirty="0"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>
                <a:sym typeface="Arial"/>
              </a:rPr>
              <a:t> (D) Influência das tecnologias na vida moderna.</a:t>
            </a:r>
            <a:endParaRPr dirty="0">
              <a:sym typeface="Arial"/>
            </a:endParaRPr>
          </a:p>
        </p:txBody>
      </p:sp>
      <p:pic>
        <p:nvPicPr>
          <p:cNvPr id="360" name="Google Shape;360;gf9be367628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7873" y="573882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6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13 </a:t>
            </a:r>
            <a:endParaRPr sz="3200" b="1"/>
          </a:p>
        </p:txBody>
      </p:sp>
      <p:sp>
        <p:nvSpPr>
          <p:cNvPr id="366" name="Google Shape;366;p76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367" name="Google Shape;367;p76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400" b="1">
                <a:solidFill>
                  <a:srgbClr val="FF0000"/>
                </a:solidFill>
              </a:rPr>
              <a:t>A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9c715be52_0_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 14 (D8)</a:t>
            </a:r>
            <a:endParaRPr sz="3200" b="1"/>
          </a:p>
        </p:txBody>
      </p:sp>
      <p:sp>
        <p:nvSpPr>
          <p:cNvPr id="374" name="Google Shape;374;gf9c715be52_0_3"/>
          <p:cNvSpPr txBox="1">
            <a:spLocks noGrp="1"/>
          </p:cNvSpPr>
          <p:nvPr>
            <p:ph type="body" idx="1"/>
          </p:nvPr>
        </p:nvSpPr>
        <p:spPr>
          <a:xfrm>
            <a:off x="89940" y="1064302"/>
            <a:ext cx="9737800" cy="5679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 smtClean="0">
                <a:sym typeface="Arial"/>
              </a:rPr>
              <a:t>O fragmento </a:t>
            </a:r>
            <a:r>
              <a:rPr lang="pt-BR" dirty="0">
                <a:sym typeface="Arial"/>
              </a:rPr>
              <a:t>que apresenta um argumento que justifica a falta de acesso às tecnologias é</a:t>
            </a:r>
            <a:endParaRPr dirty="0"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ym typeface="Arial"/>
              </a:rPr>
              <a:t> (A) </a:t>
            </a:r>
            <a:r>
              <a:rPr lang="pt-BR" dirty="0" smtClean="0">
                <a:sym typeface="Arial"/>
              </a:rPr>
              <a:t>“... sobretudo </a:t>
            </a:r>
            <a:r>
              <a:rPr lang="pt-BR" dirty="0">
                <a:sym typeface="Arial"/>
              </a:rPr>
              <a:t>daquelas relacionadas com o computador e a internet.”</a:t>
            </a:r>
            <a:endParaRPr dirty="0"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ym typeface="Arial"/>
              </a:rPr>
              <a:t> (B) </a:t>
            </a:r>
            <a:r>
              <a:rPr lang="pt-BR" dirty="0" smtClean="0">
                <a:sym typeface="Arial"/>
              </a:rPr>
              <a:t>“... parcelas </a:t>
            </a:r>
            <a:r>
              <a:rPr lang="pt-BR" dirty="0">
                <a:sym typeface="Arial"/>
              </a:rPr>
              <a:t>significativas da população não têm acesso a tais tecnologias.”</a:t>
            </a:r>
            <a:endParaRPr dirty="0"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ym typeface="Arial"/>
              </a:rPr>
              <a:t> (C) </a:t>
            </a:r>
            <a:r>
              <a:rPr lang="pt-BR" dirty="0" smtClean="0">
                <a:sym typeface="Arial"/>
              </a:rPr>
              <a:t>“... </a:t>
            </a:r>
            <a:r>
              <a:rPr lang="pt-BR" dirty="0">
                <a:sym typeface="Arial"/>
              </a:rPr>
              <a:t>a impossibilidade financeira de custear os aparelhos e os provedores de acesso..." </a:t>
            </a:r>
            <a:endParaRPr dirty="0"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ym typeface="Arial"/>
              </a:rPr>
              <a:t>(D) </a:t>
            </a:r>
            <a:r>
              <a:rPr lang="pt-BR" dirty="0" smtClean="0">
                <a:sym typeface="Arial"/>
              </a:rPr>
              <a:t>“</a:t>
            </a:r>
            <a:r>
              <a:rPr lang="pt-BR" dirty="0">
                <a:sym typeface="Arial"/>
              </a:rPr>
              <a:t>A sociedade atual testemunha a influência determinante das tecnologias digitais</a:t>
            </a:r>
            <a:r>
              <a:rPr lang="pt-BR" dirty="0" smtClean="0">
                <a:sym typeface="Arial"/>
              </a:rPr>
              <a:t>…”</a:t>
            </a:r>
            <a:endParaRPr dirty="0">
              <a:sym typeface="Arial"/>
            </a:endParaRPr>
          </a:p>
        </p:txBody>
      </p:sp>
      <p:pic>
        <p:nvPicPr>
          <p:cNvPr id="375" name="Google Shape;375;gf9c715be52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0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9c715be52_0_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14 </a:t>
            </a:r>
            <a:endParaRPr sz="3200" b="1"/>
          </a:p>
        </p:txBody>
      </p:sp>
      <p:sp>
        <p:nvSpPr>
          <p:cNvPr id="381" name="Google Shape;381;gf9c715be52_0_9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382" name="Google Shape;382;gf9c715be52_0_9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400" b="1">
                <a:solidFill>
                  <a:srgbClr val="FF0000"/>
                </a:solidFill>
              </a:rPr>
              <a:t>C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gf9c715be52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f9be367628_0_6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/>
              <a:t>15 (D2)</a:t>
            </a:r>
            <a:endParaRPr sz="3200" b="1"/>
          </a:p>
        </p:txBody>
      </p:sp>
      <p:sp>
        <p:nvSpPr>
          <p:cNvPr id="389" name="Google Shape;389;gf9be367628_0_6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/>
          </a:p>
          <a:p>
            <a:pPr marL="342900" lvl="0" indent="-238085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5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390" name="Google Shape;390;gf9be367628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0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f9be367628_0_6"/>
          <p:cNvSpPr txBox="1"/>
          <p:nvPr/>
        </p:nvSpPr>
        <p:spPr>
          <a:xfrm>
            <a:off x="322300" y="1209655"/>
            <a:ext cx="9418500" cy="5475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</a:t>
            </a:r>
            <a:r>
              <a:rPr lang="pt-BR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fragmento “Entretanto, parcelas significativas da população não têm acesso a tais tecnologias.”,  a palavra destacada  estabelece uma relação com o termo 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(A) dois motivos.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(B) tecnologias digitais.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(C)provedores de acesso.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(D) parcelas significativas</a:t>
            </a:r>
            <a:r>
              <a:rPr lang="pt-B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15 </a:t>
            </a:r>
            <a:endParaRPr sz="3200" b="1"/>
          </a:p>
        </p:txBody>
      </p:sp>
      <p:sp>
        <p:nvSpPr>
          <p:cNvPr id="397" name="Google Shape;397;p7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398" name="Google Shape;398;p78"/>
          <p:cNvSpPr txBox="1"/>
          <p:nvPr/>
        </p:nvSpPr>
        <p:spPr>
          <a:xfrm>
            <a:off x="926926" y="2317315"/>
            <a:ext cx="810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400" b="1">
                <a:solidFill>
                  <a:srgbClr val="FF0000"/>
                </a:solidFill>
              </a:rPr>
              <a:t>B</a:t>
            </a:r>
            <a:endParaRPr/>
          </a:p>
        </p:txBody>
      </p:sp>
      <p:pic>
        <p:nvPicPr>
          <p:cNvPr id="399" name="Google Shape;399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01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16" name="Google Shape;116;p35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17" name="Google Shape;117;p35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B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>
            <a:spLocks noGrp="1"/>
          </p:cNvSpPr>
          <p:nvPr>
            <p:ph type="title"/>
          </p:nvPr>
        </p:nvSpPr>
        <p:spPr>
          <a:xfrm>
            <a:off x="212147" y="23137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16 – (D12) </a:t>
            </a:r>
            <a:endParaRPr sz="3200" b="1" dirty="0"/>
          </a:p>
        </p:txBody>
      </p:sp>
      <p:sp>
        <p:nvSpPr>
          <p:cNvPr id="405" name="Google Shape;405;p40"/>
          <p:cNvSpPr txBox="1">
            <a:spLocks noGrp="1"/>
          </p:cNvSpPr>
          <p:nvPr>
            <p:ph type="body" idx="1"/>
          </p:nvPr>
        </p:nvSpPr>
        <p:spPr>
          <a:xfrm>
            <a:off x="194872" y="884420"/>
            <a:ext cx="8554954" cy="5928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5608"/>
              <a:buNone/>
            </a:pPr>
            <a:endParaRPr sz="5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40"/>
              <a:buFont typeface="Arial"/>
              <a:buNone/>
            </a:pPr>
            <a:r>
              <a:rPr lang="pt-BR" sz="7850" b="1" dirty="0"/>
              <a:t>Responda sob pressão: </a:t>
            </a:r>
            <a:r>
              <a:rPr lang="pt-BR" sz="7850" b="1" dirty="0">
                <a:solidFill>
                  <a:srgbClr val="FF0000"/>
                </a:solidFill>
              </a:rPr>
              <a:t>QUE GÊNERO SOU EU???</a:t>
            </a:r>
            <a:endParaRPr sz="785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40"/>
              <a:buFont typeface="Arial"/>
              <a:buNone/>
            </a:pPr>
            <a:r>
              <a:rPr lang="pt-BR" sz="7850" b="1" dirty="0">
                <a:solidFill>
                  <a:srgbClr val="FF0000"/>
                </a:solidFill>
              </a:rPr>
              <a:t>DICA: SOU DIGITAL</a:t>
            </a:r>
            <a:endParaRPr sz="72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89"/>
              <a:buFont typeface="Arial"/>
              <a:buNone/>
            </a:pPr>
            <a:endParaRPr sz="72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ct val="31989"/>
              <a:buNone/>
            </a:pPr>
            <a:r>
              <a:rPr lang="pt-BR" sz="8400" dirty="0" smtClean="0"/>
              <a:t>1. </a:t>
            </a:r>
            <a:r>
              <a:rPr lang="pt-BR" sz="8400" dirty="0" smtClean="0">
                <a:sym typeface="Arial"/>
              </a:rPr>
              <a:t>Durante </a:t>
            </a:r>
            <a:r>
              <a:rPr lang="pt-BR" sz="8400" dirty="0">
                <a:sym typeface="Arial"/>
              </a:rPr>
              <a:t>muito tempo, era comum que as pessoas entregassem pessoalmente esse documento nos lugares que pretendiam trabalhar.</a:t>
            </a:r>
            <a:endParaRPr sz="8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89"/>
              <a:buFont typeface="Arial"/>
              <a:buNone/>
            </a:pPr>
            <a:endParaRPr sz="8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ct val="31989"/>
              <a:buNone/>
            </a:pPr>
            <a:r>
              <a:rPr lang="pt-BR" sz="8400" dirty="0"/>
              <a:t>2. </a:t>
            </a:r>
            <a:r>
              <a:rPr lang="pt-BR" sz="8400" dirty="0">
                <a:sym typeface="Arial"/>
              </a:rPr>
              <a:t>Se assemelham aos famosos “blogs”. Contudo, existe uma diferença primordial: enquanto os blogs são formatos escritos,esse gênero utiliza vídeos. </a:t>
            </a:r>
            <a:endParaRPr sz="8400" dirty="0"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89"/>
              <a:buFont typeface="Arial"/>
              <a:buNone/>
            </a:pPr>
            <a:endParaRPr sz="8400" dirty="0"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ct val="31989"/>
              <a:buNone/>
            </a:pPr>
            <a:r>
              <a:rPr lang="pt-BR" sz="8400" dirty="0" smtClean="0"/>
              <a:t>3. </a:t>
            </a:r>
            <a:r>
              <a:rPr lang="pt-BR" sz="8400" dirty="0" smtClean="0">
                <a:sym typeface="Arial"/>
              </a:rPr>
              <a:t> Gênero </a:t>
            </a:r>
            <a:r>
              <a:rPr lang="pt-BR" sz="8400" dirty="0">
                <a:sym typeface="Arial"/>
              </a:rPr>
              <a:t>bastante  conhecido e utilizado no “mundo da internet”, referindo-se ao fenômeno de “</a:t>
            </a:r>
            <a:r>
              <a:rPr lang="pt-BR" sz="8400" dirty="0" err="1">
                <a:sym typeface="Arial"/>
              </a:rPr>
              <a:t>viralização</a:t>
            </a:r>
            <a:r>
              <a:rPr lang="pt-BR" sz="8400" dirty="0">
                <a:sym typeface="Arial"/>
              </a:rPr>
              <a:t>” de uma informação, ou seja, qualquer vídeo, imagem, frase, ideia, música e </a:t>
            </a:r>
            <a:r>
              <a:rPr lang="pt-BR" sz="8400" dirty="0" err="1">
                <a:sym typeface="Arial"/>
              </a:rPr>
              <a:t>etc</a:t>
            </a:r>
            <a:r>
              <a:rPr lang="pt-BR" sz="8400" dirty="0">
                <a:sym typeface="Arial"/>
              </a:rPr>
              <a:t>, que se espalhe entre vários usuários rapidamente, alcançando muita popularidade. </a:t>
            </a:r>
            <a:endParaRPr sz="8400" dirty="0"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89"/>
              <a:buFont typeface="Arial"/>
              <a:buNone/>
            </a:pPr>
            <a:endParaRPr sz="8400" dirty="0"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ct val="31989"/>
              <a:buNone/>
            </a:pPr>
            <a:r>
              <a:rPr lang="pt-BR" sz="8400" dirty="0"/>
              <a:t>4. </a:t>
            </a:r>
            <a:r>
              <a:rPr lang="pt-BR" sz="8400" dirty="0" smtClean="0">
                <a:sym typeface="Arial"/>
              </a:rPr>
              <a:t>Gênero </a:t>
            </a:r>
            <a:r>
              <a:rPr lang="pt-BR" sz="8400" dirty="0">
                <a:sym typeface="Arial"/>
              </a:rPr>
              <a:t>textual epistolar do meio eletrônico muito explorado na atualidade.</a:t>
            </a:r>
            <a:r>
              <a:rPr lang="pt-BR" sz="8400" dirty="0"/>
              <a:t> </a:t>
            </a:r>
            <a:endParaRPr sz="8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89"/>
              <a:buFont typeface="Arial"/>
              <a:buNone/>
            </a:pPr>
            <a:endParaRPr sz="84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8400" dirty="0">
                <a:sym typeface="Arial"/>
              </a:rPr>
              <a:t>5.  Espaço para conversa em grupo ou apenas com um contato, que pode acontecer por um site ou aplicativo. O aplicativo mais famoso atualmente com essa função é o </a:t>
            </a:r>
            <a:r>
              <a:rPr lang="pt-BR" sz="8400" dirty="0" err="1">
                <a:sym typeface="Arial"/>
              </a:rPr>
              <a:t>Whatsapp</a:t>
            </a:r>
            <a:r>
              <a:rPr lang="pt-BR" sz="8400" dirty="0" smtClean="0">
                <a:sym typeface="Arial"/>
              </a:rPr>
              <a:t>.</a:t>
            </a:r>
            <a:endParaRPr sz="8400" dirty="0"/>
          </a:p>
        </p:txBody>
      </p:sp>
      <p:pic>
        <p:nvPicPr>
          <p:cNvPr id="406" name="Google Shape;40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6046" y="2780928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6046" y="184482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6046" y="96026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3720209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3446" y="4703345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9835" y="5661248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8d6d2f17b_1_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16  </a:t>
            </a:r>
            <a:endParaRPr sz="3200" b="1"/>
          </a:p>
        </p:txBody>
      </p:sp>
      <p:sp>
        <p:nvSpPr>
          <p:cNvPr id="417" name="Google Shape;417;gf8d6d2f17b_1_9"/>
          <p:cNvSpPr txBox="1">
            <a:spLocks noGrp="1"/>
          </p:cNvSpPr>
          <p:nvPr>
            <p:ph type="body" idx="1"/>
          </p:nvPr>
        </p:nvSpPr>
        <p:spPr>
          <a:xfrm>
            <a:off x="239843" y="980724"/>
            <a:ext cx="8453657" cy="5877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989"/>
              <a:buNone/>
            </a:pPr>
            <a:r>
              <a:rPr lang="pt-BR" sz="6000" b="1" dirty="0"/>
              <a:t>Responda sob pressão: </a:t>
            </a:r>
            <a:r>
              <a:rPr lang="pt-BR" sz="6000" b="1" dirty="0">
                <a:solidFill>
                  <a:srgbClr val="FF0000"/>
                </a:solidFill>
              </a:rPr>
              <a:t>QUE GÊNERO SOU EU???</a:t>
            </a:r>
            <a:endParaRPr sz="60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608"/>
              <a:buNone/>
            </a:pPr>
            <a:r>
              <a:rPr lang="pt-BR" sz="6000" b="1" dirty="0">
                <a:solidFill>
                  <a:srgbClr val="FF0000"/>
                </a:solidFill>
              </a:rPr>
              <a:t>DICA: SOU DIGITAL</a:t>
            </a:r>
            <a:endParaRPr sz="60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endParaRPr sz="729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r>
              <a:rPr lang="pt-BR" sz="6000" dirty="0"/>
              <a:t>1.</a:t>
            </a:r>
            <a:r>
              <a:rPr lang="pt-BR" sz="6000" dirty="0">
                <a:sym typeface="Arial"/>
              </a:rPr>
              <a:t>Durante muito tempo, era comum que as pessoas entregassem pessoalmente esse documento nos lugares que pretendiam trabalhar</a:t>
            </a:r>
            <a:r>
              <a:rPr lang="pt-BR" sz="6000" dirty="0" smtClean="0">
                <a:sym typeface="Arial"/>
              </a:rPr>
              <a:t>. </a:t>
            </a:r>
            <a:r>
              <a:rPr lang="pt-BR" sz="6000" b="1" dirty="0" smtClean="0">
                <a:solidFill>
                  <a:srgbClr val="FF0000"/>
                </a:solidFill>
              </a:rPr>
              <a:t>CURRÍCULO </a:t>
            </a:r>
            <a:r>
              <a:rPr lang="pt-BR" sz="6000" b="1" dirty="0">
                <a:solidFill>
                  <a:srgbClr val="FF0000"/>
                </a:solidFill>
              </a:rPr>
              <a:t>WEB</a:t>
            </a:r>
            <a:endParaRPr sz="60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r>
              <a:rPr lang="pt-BR" sz="6000" dirty="0"/>
              <a:t>2. </a:t>
            </a:r>
            <a:r>
              <a:rPr lang="pt-BR" sz="6000" dirty="0">
                <a:sym typeface="Arial"/>
              </a:rPr>
              <a:t>Se assemelham aos famosos “blogs”. Contudo, existe uma diferença primordial: enquanto os blogs são formatos escritos,esse gênero utiliza vídeos. </a:t>
            </a:r>
            <a:r>
              <a:rPr lang="pt-BR" sz="6000" b="1" dirty="0">
                <a:solidFill>
                  <a:srgbClr val="FF0000"/>
                </a:solidFill>
                <a:sym typeface="Arial"/>
              </a:rPr>
              <a:t>VLOG</a:t>
            </a:r>
            <a:endParaRPr sz="6000" b="1" dirty="0">
              <a:solidFill>
                <a:srgbClr val="FF0000"/>
              </a:solidFill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endParaRPr sz="6000" dirty="0"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r>
              <a:rPr lang="pt-BR" sz="6000" dirty="0"/>
              <a:t>3. </a:t>
            </a:r>
            <a:r>
              <a:rPr lang="pt-BR" sz="6000" dirty="0">
                <a:sym typeface="Arial"/>
              </a:rPr>
              <a:t> Gênero bastante  conhecido e utilizado no “mundo da internet”, referindo-se ao fenômeno de “</a:t>
            </a:r>
            <a:r>
              <a:rPr lang="pt-BR" sz="6000" dirty="0" err="1">
                <a:sym typeface="Arial"/>
              </a:rPr>
              <a:t>viralização</a:t>
            </a:r>
            <a:r>
              <a:rPr lang="pt-BR" sz="6000" dirty="0">
                <a:sym typeface="Arial"/>
              </a:rPr>
              <a:t>” de uma informação, ou seja, qualquer vídeo, imagem, frase, ideia, música e </a:t>
            </a:r>
            <a:r>
              <a:rPr lang="pt-BR" sz="6000" dirty="0" err="1">
                <a:sym typeface="Arial"/>
              </a:rPr>
              <a:t>etc</a:t>
            </a:r>
            <a:r>
              <a:rPr lang="pt-BR" sz="6000" dirty="0">
                <a:sym typeface="Arial"/>
              </a:rPr>
              <a:t>, que se espalhe entre vários usuários rapidamente, alcançando muita popularidade. </a:t>
            </a:r>
            <a:r>
              <a:rPr lang="pt-BR" sz="6000" b="1" dirty="0">
                <a:solidFill>
                  <a:srgbClr val="FF0000"/>
                </a:solidFill>
                <a:sym typeface="Arial"/>
              </a:rPr>
              <a:t>MEME</a:t>
            </a:r>
            <a:endParaRPr sz="6000" b="1" dirty="0">
              <a:solidFill>
                <a:srgbClr val="FF0000"/>
              </a:solidFill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endParaRPr sz="6000" dirty="0"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r>
              <a:rPr lang="pt-BR" sz="6000" dirty="0"/>
              <a:t>4.  </a:t>
            </a:r>
            <a:r>
              <a:rPr lang="pt-BR" sz="6000" dirty="0">
                <a:sym typeface="Arial"/>
              </a:rPr>
              <a:t> </a:t>
            </a:r>
            <a:r>
              <a:rPr lang="pt-BR" sz="6000" dirty="0">
                <a:sym typeface="Arial"/>
              </a:rPr>
              <a:t>Gênero textual epistolar do meio eletrônico muito explorado na atualidade.</a:t>
            </a:r>
            <a:r>
              <a:rPr lang="pt-BR" sz="6000" dirty="0"/>
              <a:t> </a:t>
            </a:r>
            <a:r>
              <a:rPr lang="pt-BR" sz="6000" b="1" dirty="0" smtClean="0">
                <a:solidFill>
                  <a:srgbClr val="FF0000"/>
                </a:solidFill>
              </a:rPr>
              <a:t>E-MAIL</a:t>
            </a:r>
            <a:endParaRPr sz="60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588"/>
              <a:buNone/>
            </a:pPr>
            <a:endParaRPr sz="6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ym typeface="Arial"/>
              </a:rPr>
              <a:t>5.  Espaço para conversa em grupo ou apenas com um contato, que pode acontecer por um site ou aplicativo. O aplicativo mais famoso atualmente com essa função é o </a:t>
            </a:r>
            <a:r>
              <a:rPr lang="pt-BR" sz="6000" dirty="0" err="1">
                <a:sym typeface="Arial"/>
              </a:rPr>
              <a:t>Whatsapp</a:t>
            </a:r>
            <a:r>
              <a:rPr lang="pt-BR" sz="6000" dirty="0">
                <a:sym typeface="Arial"/>
              </a:rPr>
              <a:t>. </a:t>
            </a:r>
            <a:r>
              <a:rPr lang="pt-BR" sz="6000" b="1" dirty="0">
                <a:solidFill>
                  <a:srgbClr val="FF0000"/>
                </a:solidFill>
                <a:sym typeface="Arial"/>
              </a:rPr>
              <a:t>CHAT</a:t>
            </a:r>
            <a:endParaRPr sz="6000" b="1" dirty="0">
              <a:solidFill>
                <a:srgbClr val="FF0000"/>
              </a:solidFill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5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7742"/>
              <a:buNone/>
            </a:pPr>
            <a:endParaRPr sz="34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322"/>
              <a:buNone/>
            </a:pPr>
            <a:endParaRPr sz="2550" dirty="0"/>
          </a:p>
        </p:txBody>
      </p:sp>
      <p:pic>
        <p:nvPicPr>
          <p:cNvPr id="418" name="Google Shape;418;gf8d6d2f17b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2250511"/>
            <a:ext cx="920552" cy="10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f8d6d2f17b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964635"/>
            <a:ext cx="920552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f8d6d2f17b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4021" y="3331923"/>
            <a:ext cx="920552" cy="116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f8d6d2f17b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4021" y="4496844"/>
            <a:ext cx="920552" cy="111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f8d6d2f17b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615965"/>
            <a:ext cx="920552" cy="124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02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24" name="Google Shape;124;p36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25" name="Google Shape;125;p36"/>
          <p:cNvSpPr txBox="1"/>
          <p:nvPr/>
        </p:nvSpPr>
        <p:spPr>
          <a:xfrm>
            <a:off x="1147762" y="4872625"/>
            <a:ext cx="74826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</a:t>
            </a:r>
            <a:endParaRPr sz="44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" name="Google Shape;126;p36"/>
          <p:cNvSpPr txBox="1"/>
          <p:nvPr/>
        </p:nvSpPr>
        <p:spPr>
          <a:xfrm>
            <a:off x="225468" y="951979"/>
            <a:ext cx="2880987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Dona de mim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Já me perdi tentando me encontrar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Já fui embora querendo nem voltar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Penso duas vezes antes de falar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a vida é louca, mano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vida é louca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Sempre fiquei quieta, agora vou falar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você tem boca, aprenda a usar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 do meu valor e a cotação é dólar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a vida é louca, mano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vida é louca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6"/>
          <p:cNvSpPr txBox="1"/>
          <p:nvPr/>
        </p:nvSpPr>
        <p:spPr>
          <a:xfrm>
            <a:off x="3407079" y="951979"/>
            <a:ext cx="2809777" cy="57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 perdi pelo caminho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 não paro não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Já chorei mares e rios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 não afogo não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Sempre dou o meu jeitinho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bruto, mas é com carinho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Deus me fez assim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Dona de mim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Deixo a minha fé guiar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 que um dia chego lá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Deus me fez assim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Dona de mim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6"/>
          <p:cNvSpPr txBox="1"/>
          <p:nvPr/>
        </p:nvSpPr>
        <p:spPr>
          <a:xfrm>
            <a:off x="6751529" y="951979"/>
            <a:ext cx="3006246" cy="621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Já não me importa a sua opinião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seu conceito não altera a minha visão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Foi tanto sim, que agora digo não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a vida é louca, mano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vida é louca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Quero saber só do que me faz bem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Papo furado não me entretém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me limite que quero ir além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a vida é louca, mano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vida é louca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Cantora: IZA. Compositor: Arthur Simões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 02 (D13)</a:t>
            </a:r>
            <a:endParaRPr sz="3200" b="1"/>
          </a:p>
        </p:txBody>
      </p:sp>
      <p:sp>
        <p:nvSpPr>
          <p:cNvPr id="134" name="Google Shape;134;p37"/>
          <p:cNvSpPr txBox="1">
            <a:spLocks noGrp="1"/>
          </p:cNvSpPr>
          <p:nvPr>
            <p:ph type="body" idx="1"/>
          </p:nvPr>
        </p:nvSpPr>
        <p:spPr>
          <a:xfrm>
            <a:off x="122925" y="1184222"/>
            <a:ext cx="9570000" cy="557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3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verso que comprova que o eu poético se dirige </a:t>
            </a:r>
            <a:r>
              <a:rPr lang="pt-BR" sz="3400" dirty="0">
                <a:solidFill>
                  <a:schemeClr val="dk1"/>
                </a:solidFill>
              </a:rPr>
              <a:t>diretamente </a:t>
            </a:r>
            <a:r>
              <a:rPr lang="pt-BR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ao seu interlocutor é</a:t>
            </a:r>
            <a:endParaRPr sz="34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“ É bruto, mas é com carinho...”</a:t>
            </a:r>
            <a:endParaRPr sz="34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3400" dirty="0">
                <a:solidFill>
                  <a:schemeClr val="dk1"/>
                </a:solidFill>
              </a:rPr>
              <a:t>(B) “ Porque Deus me fez assim...”</a:t>
            </a:r>
            <a:endParaRPr sz="34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“Se você tem boca aprende a usar...”</a:t>
            </a:r>
            <a:endParaRPr sz="34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3400" dirty="0">
                <a:solidFill>
                  <a:schemeClr val="dk1"/>
                </a:solidFill>
              </a:rPr>
              <a:t>(D) “ Sempre fiquei quieta, agora vou falar</a:t>
            </a:r>
            <a:r>
              <a:rPr lang="pt-BR" sz="3400" dirty="0" smtClean="0">
                <a:solidFill>
                  <a:schemeClr val="dk1"/>
                </a:solidFill>
              </a:rPr>
              <a:t>...”</a:t>
            </a:r>
            <a:endParaRPr sz="7200" dirty="0"/>
          </a:p>
        </p:txBody>
      </p:sp>
      <p:pic>
        <p:nvPicPr>
          <p:cNvPr id="135" name="Google Shape;1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02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41" name="Google Shape;141;p39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42" name="Google Shape;142;p39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C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6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3 (D11)</a:t>
            </a:r>
            <a:endParaRPr sz="3200" b="1"/>
          </a:p>
        </p:txBody>
      </p:sp>
      <p:sp>
        <p:nvSpPr>
          <p:cNvPr id="149" name="Google Shape;149;p56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150" name="Google Shape;15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72092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6"/>
          <p:cNvSpPr txBox="1"/>
          <p:nvPr/>
        </p:nvSpPr>
        <p:spPr>
          <a:xfrm>
            <a:off x="559950" y="1882443"/>
            <a:ext cx="8786100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 “... agora eu digo não...” , temos uma</a:t>
            </a:r>
            <a:endParaRPr sz="3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3500" dirty="0" smtClean="0"/>
              <a:t>(A) </a:t>
            </a:r>
            <a:r>
              <a:rPr lang="pt-BR" sz="35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</a:t>
            </a:r>
            <a:r>
              <a:rPr lang="pt-BR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condição.</a:t>
            </a:r>
            <a:endParaRPr sz="35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35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possibilidade</a:t>
            </a:r>
            <a:r>
              <a:rPr lang="pt-BR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consequência</a:t>
            </a:r>
            <a:r>
              <a:rPr lang="pt-BR" sz="35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7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ÃO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03</a:t>
            </a:r>
            <a:r>
              <a:rPr lang="pt-BR" sz="3200" b="1"/>
              <a:t> </a:t>
            </a:r>
            <a:endParaRPr sz="3200" b="1"/>
          </a:p>
        </p:txBody>
      </p:sp>
      <p:sp>
        <p:nvSpPr>
          <p:cNvPr id="157" name="Google Shape;157;p57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/>
          </a:p>
        </p:txBody>
      </p:sp>
      <p:sp>
        <p:nvSpPr>
          <p:cNvPr id="158" name="Google Shape;158;p57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GABARITO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D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1499" y="5908174"/>
            <a:ext cx="1144501" cy="9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agem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1597</Words>
  <Application>Microsoft Office PowerPoint</Application>
  <PresentationFormat>Papel A4 (210 x 297 mm)</PresentationFormat>
  <Paragraphs>342</Paragraphs>
  <Slides>41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Tahoma</vt:lpstr>
      <vt:lpstr>Noto Sans Symbols</vt:lpstr>
      <vt:lpstr>Arial Black</vt:lpstr>
      <vt:lpstr>Viagem</vt:lpstr>
      <vt:lpstr>GINCANA – DESCRITORES </vt:lpstr>
      <vt:lpstr>QUESTÃO 01 </vt:lpstr>
      <vt:lpstr>QUESTÃO 01 (D13)</vt:lpstr>
      <vt:lpstr>QUESTÃO 01 </vt:lpstr>
      <vt:lpstr>QUESTÃO 02 </vt:lpstr>
      <vt:lpstr>QUESTÃO 02 (D13)</vt:lpstr>
      <vt:lpstr>QUESTÃO 02 </vt:lpstr>
      <vt:lpstr>QUESTÃO 03 (D11)</vt:lpstr>
      <vt:lpstr>QUESTÃO 03 </vt:lpstr>
      <vt:lpstr>QUESTÃO 04 (D5) </vt:lpstr>
      <vt:lpstr>QUESTÃO 04 </vt:lpstr>
      <vt:lpstr>QUESTÕES 05 e 06 </vt:lpstr>
      <vt:lpstr>QUESTÃO 05 (D17)</vt:lpstr>
      <vt:lpstr>QUESTÃO 05 </vt:lpstr>
      <vt:lpstr>QUESTÃO 06 (D4)                                                                                                                </vt:lpstr>
      <vt:lpstr>QUESTÃO 06 </vt:lpstr>
      <vt:lpstr>QUESTÃO 07 </vt:lpstr>
      <vt:lpstr>QUESTÃO 07 (D3)</vt:lpstr>
      <vt:lpstr>QUESTÃO 07 </vt:lpstr>
      <vt:lpstr>QUESTÃO 08  </vt:lpstr>
      <vt:lpstr>QUESTÃO 08 (18)      </vt:lpstr>
      <vt:lpstr>QUESTÃO 08 </vt:lpstr>
      <vt:lpstr>QUESTÃO 09</vt:lpstr>
      <vt:lpstr>QUESTÃO 09 (D12)</vt:lpstr>
      <vt:lpstr>QUESTÃO 09 </vt:lpstr>
      <vt:lpstr>QUESTÃO 10 (18)</vt:lpstr>
      <vt:lpstr>QUESTÃO 10 </vt:lpstr>
      <vt:lpstr>QUESTÃO  11 </vt:lpstr>
      <vt:lpstr>QUESTÃO 11 (D12)</vt:lpstr>
      <vt:lpstr>QUESTÃO 11 </vt:lpstr>
      <vt:lpstr>QUESTÃO 12 (D14)</vt:lpstr>
      <vt:lpstr>QUESTÃO 12 </vt:lpstr>
      <vt:lpstr>QUESTÕES 13 , 14 e 15</vt:lpstr>
      <vt:lpstr>QUESTÃO 13 (D6)</vt:lpstr>
      <vt:lpstr>QUESTÃO 13 </vt:lpstr>
      <vt:lpstr>QUESTÃO 14 (D8)</vt:lpstr>
      <vt:lpstr>QUESTÃO 14 </vt:lpstr>
      <vt:lpstr>QUESTÃO 15 (D2)</vt:lpstr>
      <vt:lpstr>QUESTÃO 15 </vt:lpstr>
      <vt:lpstr>QUESTÃO 16 – (D12) </vt:lpstr>
      <vt:lpstr>QUESTÃO 16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GINCANA – DESCRITORES </dc:title>
  <dc:creator>Usuário do Windows</dc:creator>
  <cp:lastModifiedBy>Usuário do Windows</cp:lastModifiedBy>
  <cp:revision>4</cp:revision>
  <dcterms:created xsi:type="dcterms:W3CDTF">2021-08-17T18:20:55Z</dcterms:created>
  <dcterms:modified xsi:type="dcterms:W3CDTF">2021-10-24T21:16:28Z</dcterms:modified>
</cp:coreProperties>
</file>