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6" r:id="rId2"/>
    <p:sldId id="257" r:id="rId3"/>
    <p:sldId id="262" r:id="rId4"/>
    <p:sldId id="278" r:id="rId5"/>
    <p:sldId id="286" r:id="rId6"/>
    <p:sldId id="287" r:id="rId7"/>
    <p:sldId id="258" r:id="rId8"/>
    <p:sldId id="260" r:id="rId9"/>
    <p:sldId id="279" r:id="rId10"/>
    <p:sldId id="261" r:id="rId11"/>
    <p:sldId id="315" r:id="rId12"/>
    <p:sldId id="265" r:id="rId13"/>
    <p:sldId id="269" r:id="rId14"/>
    <p:sldId id="267" r:id="rId15"/>
    <p:sldId id="282" r:id="rId16"/>
    <p:sldId id="268" r:id="rId17"/>
    <p:sldId id="283" r:id="rId18"/>
    <p:sldId id="270" r:id="rId19"/>
    <p:sldId id="271" r:id="rId20"/>
    <p:sldId id="288" r:id="rId21"/>
    <p:sldId id="272" r:id="rId22"/>
    <p:sldId id="284" r:id="rId23"/>
    <p:sldId id="285" r:id="rId24"/>
    <p:sldId id="275" r:id="rId25"/>
    <p:sldId id="289" r:id="rId26"/>
    <p:sldId id="277" r:id="rId27"/>
    <p:sldId id="290" r:id="rId28"/>
    <p:sldId id="291" r:id="rId29"/>
    <p:sldId id="295" r:id="rId30"/>
    <p:sldId id="296" r:id="rId31"/>
    <p:sldId id="294" r:id="rId32"/>
    <p:sldId id="292" r:id="rId33"/>
    <p:sldId id="311" r:id="rId34"/>
    <p:sldId id="297" r:id="rId35"/>
    <p:sldId id="298" r:id="rId36"/>
    <p:sldId id="299" r:id="rId37"/>
    <p:sldId id="301" r:id="rId38"/>
    <p:sldId id="302" r:id="rId39"/>
    <p:sldId id="312" r:id="rId40"/>
    <p:sldId id="305" r:id="rId41"/>
    <p:sldId id="306" r:id="rId42"/>
    <p:sldId id="313" r:id="rId43"/>
    <p:sldId id="309" r:id="rId44"/>
    <p:sldId id="314" r:id="rId45"/>
  </p:sldIdLst>
  <p:sldSz cx="9906000" cy="6858000" type="A4"/>
  <p:notesSz cx="6858000" cy="9144000"/>
  <p:defaultTextStyle>
    <a:defPPr>
      <a:defRPr lang="pt-BR"/>
    </a:defPPr>
    <a:lvl1pPr marL="0" algn="l" defTabSz="957697" rtl="0" eaLnBrk="1" latinLnBrk="0" hangingPunct="1">
      <a:defRPr sz="1900" kern="1200">
        <a:solidFill>
          <a:schemeClr val="tx1"/>
        </a:solidFill>
        <a:latin typeface="+mn-lt"/>
        <a:ea typeface="+mn-ea"/>
        <a:cs typeface="+mn-cs"/>
      </a:defRPr>
    </a:lvl1pPr>
    <a:lvl2pPr marL="478849" algn="l" defTabSz="957697" rtl="0" eaLnBrk="1" latinLnBrk="0" hangingPunct="1">
      <a:defRPr sz="1900" kern="1200">
        <a:solidFill>
          <a:schemeClr val="tx1"/>
        </a:solidFill>
        <a:latin typeface="+mn-lt"/>
        <a:ea typeface="+mn-ea"/>
        <a:cs typeface="+mn-cs"/>
      </a:defRPr>
    </a:lvl2pPr>
    <a:lvl3pPr marL="957697" algn="l" defTabSz="957697" rtl="0" eaLnBrk="1" latinLnBrk="0" hangingPunct="1">
      <a:defRPr sz="1900" kern="1200">
        <a:solidFill>
          <a:schemeClr val="tx1"/>
        </a:solidFill>
        <a:latin typeface="+mn-lt"/>
        <a:ea typeface="+mn-ea"/>
        <a:cs typeface="+mn-cs"/>
      </a:defRPr>
    </a:lvl3pPr>
    <a:lvl4pPr marL="1436546" algn="l" defTabSz="957697" rtl="0" eaLnBrk="1" latinLnBrk="0" hangingPunct="1">
      <a:defRPr sz="1900" kern="1200">
        <a:solidFill>
          <a:schemeClr val="tx1"/>
        </a:solidFill>
        <a:latin typeface="+mn-lt"/>
        <a:ea typeface="+mn-ea"/>
        <a:cs typeface="+mn-cs"/>
      </a:defRPr>
    </a:lvl4pPr>
    <a:lvl5pPr marL="1915395" algn="l" defTabSz="957697" rtl="0" eaLnBrk="1" latinLnBrk="0" hangingPunct="1">
      <a:defRPr sz="1900" kern="1200">
        <a:solidFill>
          <a:schemeClr val="tx1"/>
        </a:solidFill>
        <a:latin typeface="+mn-lt"/>
        <a:ea typeface="+mn-ea"/>
        <a:cs typeface="+mn-cs"/>
      </a:defRPr>
    </a:lvl5pPr>
    <a:lvl6pPr marL="2394243" algn="l" defTabSz="957697" rtl="0" eaLnBrk="1" latinLnBrk="0" hangingPunct="1">
      <a:defRPr sz="1900" kern="1200">
        <a:solidFill>
          <a:schemeClr val="tx1"/>
        </a:solidFill>
        <a:latin typeface="+mn-lt"/>
        <a:ea typeface="+mn-ea"/>
        <a:cs typeface="+mn-cs"/>
      </a:defRPr>
    </a:lvl6pPr>
    <a:lvl7pPr marL="2873092" algn="l" defTabSz="957697" rtl="0" eaLnBrk="1" latinLnBrk="0" hangingPunct="1">
      <a:defRPr sz="1900" kern="1200">
        <a:solidFill>
          <a:schemeClr val="tx1"/>
        </a:solidFill>
        <a:latin typeface="+mn-lt"/>
        <a:ea typeface="+mn-ea"/>
        <a:cs typeface="+mn-cs"/>
      </a:defRPr>
    </a:lvl7pPr>
    <a:lvl8pPr marL="3351940" algn="l" defTabSz="957697" rtl="0" eaLnBrk="1" latinLnBrk="0" hangingPunct="1">
      <a:defRPr sz="1900" kern="1200">
        <a:solidFill>
          <a:schemeClr val="tx1"/>
        </a:solidFill>
        <a:latin typeface="+mn-lt"/>
        <a:ea typeface="+mn-ea"/>
        <a:cs typeface="+mn-cs"/>
      </a:defRPr>
    </a:lvl8pPr>
    <a:lvl9pPr marL="3830788" algn="l" defTabSz="957697" rtl="0" eaLnBrk="1" latinLnBrk="0" hangingPunct="1">
      <a:defRPr sz="19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B8E4E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428" y="-174"/>
      </p:cViewPr>
      <p:guideLst>
        <p:guide orient="horz" pos="2160"/>
        <p:guide pos="312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825BD3-0566-472D-A7EE-D087AE1E4B66}" type="datetimeFigureOut">
              <a:rPr lang="pt-BR" smtClean="0"/>
              <a:pPr/>
              <a:t>25/08/2021</a:t>
            </a:fld>
            <a:endParaRPr lang="pt-BR"/>
          </a:p>
        </p:txBody>
      </p:sp>
      <p:sp>
        <p:nvSpPr>
          <p:cNvPr id="4" name="Espaço Reservado para Imagem de Slide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6A3752-43FD-43F3-A739-06239020298E}" type="slidenum">
              <a:rPr lang="pt-BR" smtClean="0"/>
              <a:pPr/>
              <a:t>‹nº›</a:t>
            </a:fld>
            <a:endParaRPr lang="pt-BR"/>
          </a:p>
        </p:txBody>
      </p:sp>
    </p:spTree>
    <p:extLst>
      <p:ext uri="{BB962C8B-B14F-4D97-AF65-F5344CB8AC3E}">
        <p14:creationId xmlns:p14="http://schemas.microsoft.com/office/powerpoint/2010/main" xmlns="" val="1419497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596A3752-43FD-43F3-A739-06239020298E}" type="slidenum">
              <a:rPr lang="pt-BR" smtClean="0"/>
              <a:pPr/>
              <a:t>7</a:t>
            </a:fld>
            <a:endParaRPr lang="pt-BR"/>
          </a:p>
        </p:txBody>
      </p:sp>
    </p:spTree>
    <p:extLst>
      <p:ext uri="{BB962C8B-B14F-4D97-AF65-F5344CB8AC3E}">
        <p14:creationId xmlns:p14="http://schemas.microsoft.com/office/powerpoint/2010/main" xmlns="" val="3911734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57212" y="5349903"/>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ítulo 28"/>
          <p:cNvSpPr>
            <a:spLocks noGrp="1"/>
          </p:cNvSpPr>
          <p:nvPr>
            <p:ph type="ctrTitle"/>
          </p:nvPr>
        </p:nvSpPr>
        <p:spPr>
          <a:xfrm>
            <a:off x="412750" y="4853412"/>
            <a:ext cx="9163050" cy="1222375"/>
          </a:xfrm>
        </p:spPr>
        <p:txBody>
          <a:bodyPr anchor="t"/>
          <a:lstStyle/>
          <a:p>
            <a:r>
              <a:rPr kumimoji="0" lang="pt-BR"/>
              <a:t>Clique para editar o estilo do título mestre</a:t>
            </a:r>
            <a:endParaRPr kumimoji="0" lang="en-US"/>
          </a:p>
        </p:txBody>
      </p:sp>
      <p:sp>
        <p:nvSpPr>
          <p:cNvPr id="9" name="Subtítulo 8"/>
          <p:cNvSpPr>
            <a:spLocks noGrp="1"/>
          </p:cNvSpPr>
          <p:nvPr>
            <p:ph type="subTitle" idx="1"/>
          </p:nvPr>
        </p:nvSpPr>
        <p:spPr>
          <a:xfrm>
            <a:off x="412750" y="3886200"/>
            <a:ext cx="916305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pt-BR"/>
              <a:t>Clique para editar o estilo do subtítulo mestre</a:t>
            </a:r>
            <a:endParaRPr kumimoji="0" lang="en-US"/>
          </a:p>
        </p:txBody>
      </p:sp>
      <p:sp>
        <p:nvSpPr>
          <p:cNvPr id="16" name="Espaço Reservado para Data 15"/>
          <p:cNvSpPr>
            <a:spLocks noGrp="1"/>
          </p:cNvSpPr>
          <p:nvPr>
            <p:ph type="dt" sz="half" idx="10"/>
          </p:nvPr>
        </p:nvSpPr>
        <p:spPr/>
        <p:txBody>
          <a:bodyPr/>
          <a:lstStyle/>
          <a:p>
            <a:fld id="{E4DFECD8-FAE1-49B7-9FEB-02EA16F20A3E}" type="datetimeFigureOut">
              <a:rPr lang="pt-BR" smtClean="0"/>
              <a:pPr/>
              <a:t>25/08/2021</a:t>
            </a:fld>
            <a:endParaRPr lang="pt-BR"/>
          </a:p>
        </p:txBody>
      </p:sp>
      <p:sp>
        <p:nvSpPr>
          <p:cNvPr id="2" name="Espaço Reservado para Rodapé 1"/>
          <p:cNvSpPr>
            <a:spLocks noGrp="1"/>
          </p:cNvSpPr>
          <p:nvPr>
            <p:ph type="ftr" sz="quarter" idx="11"/>
          </p:nvPr>
        </p:nvSpPr>
        <p:spPr/>
        <p:txBody>
          <a:bodyPr/>
          <a:lstStyle/>
          <a:p>
            <a:endParaRPr lang="pt-BR"/>
          </a:p>
        </p:txBody>
      </p:sp>
      <p:sp>
        <p:nvSpPr>
          <p:cNvPr id="15" name="Espaço Reservado para Número de Slide 14"/>
          <p:cNvSpPr>
            <a:spLocks noGrp="1"/>
          </p:cNvSpPr>
          <p:nvPr>
            <p:ph type="sldNum" sz="quarter" idx="12"/>
          </p:nvPr>
        </p:nvSpPr>
        <p:spPr>
          <a:xfrm>
            <a:off x="8915400" y="6473952"/>
            <a:ext cx="822198" cy="246888"/>
          </a:xfrm>
        </p:spPr>
        <p:txBody>
          <a:bodyPr/>
          <a:lstStyle/>
          <a:p>
            <a:fld id="{B29D3FDD-46C1-47B0-A163-4A4313802F50}"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E4DFECD8-FAE1-49B7-9FEB-02EA16F20A3E}" type="datetimeFigureOut">
              <a:rPr lang="pt-BR" smtClean="0"/>
              <a:pPr/>
              <a:t>25/08/2021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29D3FDD-46C1-47B0-A163-4A4313802F50}"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7429500" y="549277"/>
            <a:ext cx="1981200" cy="5851525"/>
          </a:xfrm>
        </p:spPr>
        <p:txBody>
          <a:bodyPr vert="eaVert"/>
          <a:lstStyle/>
          <a:p>
            <a:r>
              <a:rPr kumimoji="0" lang="pt-BR"/>
              <a:t>Clique para editar o estilo do título mestre</a:t>
            </a:r>
            <a:endParaRPr kumimoji="0" lang="en-US"/>
          </a:p>
        </p:txBody>
      </p:sp>
      <p:sp>
        <p:nvSpPr>
          <p:cNvPr id="3" name="Espaço Reservado para Texto Vertical 2"/>
          <p:cNvSpPr>
            <a:spLocks noGrp="1"/>
          </p:cNvSpPr>
          <p:nvPr>
            <p:ph type="body" orient="vert" idx="1"/>
          </p:nvPr>
        </p:nvSpPr>
        <p:spPr>
          <a:xfrm>
            <a:off x="495300" y="549277"/>
            <a:ext cx="6769100" cy="5851525"/>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4" name="Espaço Reservado para Data 3"/>
          <p:cNvSpPr>
            <a:spLocks noGrp="1"/>
          </p:cNvSpPr>
          <p:nvPr>
            <p:ph type="dt" sz="half" idx="10"/>
          </p:nvPr>
        </p:nvSpPr>
        <p:spPr/>
        <p:txBody>
          <a:bodyPr/>
          <a:lstStyle/>
          <a:p>
            <a:fld id="{E4DFECD8-FAE1-49B7-9FEB-02EA16F20A3E}" type="datetimeFigureOut">
              <a:rPr lang="pt-BR" smtClean="0"/>
              <a:pPr/>
              <a:t>25/08/2021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29D3FDD-46C1-47B0-A163-4A4313802F50}"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2" name="Título 21"/>
          <p:cNvSpPr>
            <a:spLocks noGrp="1"/>
          </p:cNvSpPr>
          <p:nvPr>
            <p:ph type="title"/>
          </p:nvPr>
        </p:nvSpPr>
        <p:spPr/>
        <p:txBody>
          <a:bodyPr/>
          <a:lstStyle/>
          <a:p>
            <a:r>
              <a:rPr kumimoji="0" lang="pt-BR"/>
              <a:t>Clique para editar o estilo do título mestre</a:t>
            </a:r>
            <a:endParaRPr kumimoji="0" lang="en-US"/>
          </a:p>
        </p:txBody>
      </p:sp>
      <p:sp>
        <p:nvSpPr>
          <p:cNvPr id="27" name="Espaço Reservado para Conteúdo 26"/>
          <p:cNvSpPr>
            <a:spLocks noGrp="1"/>
          </p:cNvSpPr>
          <p:nvPr>
            <p:ph idx="1"/>
          </p:nvPr>
        </p:nvSpPr>
        <p:spPr/>
        <p:txBody>
          <a:body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5" name="Espaço Reservado para Data 24"/>
          <p:cNvSpPr>
            <a:spLocks noGrp="1"/>
          </p:cNvSpPr>
          <p:nvPr>
            <p:ph type="dt" sz="half" idx="10"/>
          </p:nvPr>
        </p:nvSpPr>
        <p:spPr/>
        <p:txBody>
          <a:bodyPr/>
          <a:lstStyle/>
          <a:p>
            <a:fld id="{E4DFECD8-FAE1-49B7-9FEB-02EA16F20A3E}" type="datetimeFigureOut">
              <a:rPr lang="pt-BR" smtClean="0"/>
              <a:pPr/>
              <a:t>25/08/2021</a:t>
            </a:fld>
            <a:endParaRPr lang="pt-BR"/>
          </a:p>
        </p:txBody>
      </p:sp>
      <p:sp>
        <p:nvSpPr>
          <p:cNvPr id="19" name="Espaço Reservado para Rodapé 18"/>
          <p:cNvSpPr>
            <a:spLocks noGrp="1"/>
          </p:cNvSpPr>
          <p:nvPr>
            <p:ph type="ftr" sz="quarter" idx="11"/>
          </p:nvPr>
        </p:nvSpPr>
        <p:spPr>
          <a:xfrm>
            <a:off x="3879850" y="76201"/>
            <a:ext cx="3136900" cy="288925"/>
          </a:xfrm>
        </p:spPr>
        <p:txBody>
          <a:bodyPr/>
          <a:lstStyle/>
          <a:p>
            <a:endParaRPr lang="pt-BR"/>
          </a:p>
        </p:txBody>
      </p:sp>
      <p:sp>
        <p:nvSpPr>
          <p:cNvPr id="16" name="Espaço Reservado para Número de Slide 15"/>
          <p:cNvSpPr>
            <a:spLocks noGrp="1"/>
          </p:cNvSpPr>
          <p:nvPr>
            <p:ph type="sldNum" sz="quarter" idx="12"/>
          </p:nvPr>
        </p:nvSpPr>
        <p:spPr>
          <a:xfrm>
            <a:off x="8915400" y="6473952"/>
            <a:ext cx="822198" cy="246888"/>
          </a:xfrm>
        </p:spPr>
        <p:txBody>
          <a:bodyPr/>
          <a:lstStyle/>
          <a:p>
            <a:fld id="{B29D3FDD-46C1-47B0-A163-4A4313802F50}"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57212" y="3444903"/>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Espaço Reservado para Texto 5"/>
          <p:cNvSpPr>
            <a:spLocks noGrp="1"/>
          </p:cNvSpPr>
          <p:nvPr>
            <p:ph type="body" idx="1"/>
          </p:nvPr>
        </p:nvSpPr>
        <p:spPr>
          <a:xfrm>
            <a:off x="412750" y="1676400"/>
            <a:ext cx="916305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pt-BR"/>
              <a:t>Clique para editar os estilos do texto mestre</a:t>
            </a:r>
          </a:p>
        </p:txBody>
      </p:sp>
      <p:sp>
        <p:nvSpPr>
          <p:cNvPr id="19" name="Espaço Reservado para Data 18"/>
          <p:cNvSpPr>
            <a:spLocks noGrp="1"/>
          </p:cNvSpPr>
          <p:nvPr>
            <p:ph type="dt" sz="half" idx="10"/>
          </p:nvPr>
        </p:nvSpPr>
        <p:spPr/>
        <p:txBody>
          <a:bodyPr/>
          <a:lstStyle/>
          <a:p>
            <a:fld id="{E4DFECD8-FAE1-49B7-9FEB-02EA16F20A3E}" type="datetimeFigureOut">
              <a:rPr lang="pt-BR" smtClean="0"/>
              <a:pPr/>
              <a:t>25/08/2021</a:t>
            </a:fld>
            <a:endParaRPr lang="pt-BR"/>
          </a:p>
        </p:txBody>
      </p:sp>
      <p:sp>
        <p:nvSpPr>
          <p:cNvPr id="11" name="Espaço Reservado para Rodapé 10"/>
          <p:cNvSpPr>
            <a:spLocks noGrp="1"/>
          </p:cNvSpPr>
          <p:nvPr>
            <p:ph type="ftr" sz="quarter" idx="11"/>
          </p:nvPr>
        </p:nvSpPr>
        <p:spPr/>
        <p:txBody>
          <a:bodyPr/>
          <a:lstStyle/>
          <a:p>
            <a:endParaRPr lang="pt-BR"/>
          </a:p>
        </p:txBody>
      </p:sp>
      <p:sp>
        <p:nvSpPr>
          <p:cNvPr id="16" name="Espaço Reservado para Número de Slide 15"/>
          <p:cNvSpPr>
            <a:spLocks noGrp="1"/>
          </p:cNvSpPr>
          <p:nvPr>
            <p:ph type="sldNum" sz="quarter" idx="12"/>
          </p:nvPr>
        </p:nvSpPr>
        <p:spPr/>
        <p:txBody>
          <a:bodyPr/>
          <a:lstStyle/>
          <a:p>
            <a:fld id="{B29D3FDD-46C1-47B0-A163-4A4313802F50}" type="slidenum">
              <a:rPr lang="pt-BR" smtClean="0"/>
              <a:pPr/>
              <a:t>‹nº›</a:t>
            </a:fld>
            <a:endParaRPr lang="pt-BR"/>
          </a:p>
        </p:txBody>
      </p:sp>
      <p:sp>
        <p:nvSpPr>
          <p:cNvPr id="8" name="Título 7"/>
          <p:cNvSpPr>
            <a:spLocks noGrp="1"/>
          </p:cNvSpPr>
          <p:nvPr>
            <p:ph type="title"/>
          </p:nvPr>
        </p:nvSpPr>
        <p:spPr>
          <a:xfrm>
            <a:off x="195515" y="2947086"/>
            <a:ext cx="9410700" cy="1184825"/>
          </a:xfrm>
        </p:spPr>
        <p:txBody>
          <a:bodyPr rtlCol="0" anchor="t"/>
          <a:lstStyle>
            <a:lvl1pPr algn="r">
              <a:defRPr/>
            </a:lvl1pPr>
          </a:lstStyle>
          <a:p>
            <a:r>
              <a:rPr kumimoji="0" lang="pt-BR"/>
              <a:t>Clique para editar o estilo do título mestre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0" name="Título 19"/>
          <p:cNvSpPr>
            <a:spLocks noGrp="1"/>
          </p:cNvSpPr>
          <p:nvPr>
            <p:ph type="title"/>
          </p:nvPr>
        </p:nvSpPr>
        <p:spPr>
          <a:xfrm>
            <a:off x="326898" y="457200"/>
            <a:ext cx="9410700" cy="841248"/>
          </a:xfrm>
        </p:spPr>
        <p:txBody>
          <a:bodyPr/>
          <a:lstStyle/>
          <a:p>
            <a:r>
              <a:rPr kumimoji="0" lang="pt-BR"/>
              <a:t>Clique para editar o estilo do título mestre</a:t>
            </a:r>
            <a:endParaRPr kumimoji="0" lang="en-US"/>
          </a:p>
        </p:txBody>
      </p:sp>
      <p:sp>
        <p:nvSpPr>
          <p:cNvPr id="14" name="Espaço Reservado para Conteúdo 13"/>
          <p:cNvSpPr>
            <a:spLocks noGrp="1"/>
          </p:cNvSpPr>
          <p:nvPr>
            <p:ph sz="half" idx="1"/>
          </p:nvPr>
        </p:nvSpPr>
        <p:spPr>
          <a:xfrm>
            <a:off x="330200" y="1600200"/>
            <a:ext cx="454025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3" name="Espaço Reservado para Conteúdo 12"/>
          <p:cNvSpPr>
            <a:spLocks noGrp="1"/>
          </p:cNvSpPr>
          <p:nvPr>
            <p:ph sz="half" idx="2"/>
          </p:nvPr>
        </p:nvSpPr>
        <p:spPr>
          <a:xfrm>
            <a:off x="5035550" y="1600200"/>
            <a:ext cx="470535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1" name="Espaço Reservado para Data 20"/>
          <p:cNvSpPr>
            <a:spLocks noGrp="1"/>
          </p:cNvSpPr>
          <p:nvPr>
            <p:ph type="dt" sz="half" idx="10"/>
          </p:nvPr>
        </p:nvSpPr>
        <p:spPr/>
        <p:txBody>
          <a:bodyPr/>
          <a:lstStyle/>
          <a:p>
            <a:fld id="{E4DFECD8-FAE1-49B7-9FEB-02EA16F20A3E}" type="datetimeFigureOut">
              <a:rPr lang="pt-BR" smtClean="0"/>
              <a:pPr/>
              <a:t>25/08/2021</a:t>
            </a:fld>
            <a:endParaRPr lang="pt-BR"/>
          </a:p>
        </p:txBody>
      </p:sp>
      <p:sp>
        <p:nvSpPr>
          <p:cNvPr id="10" name="Espaço Reservado para Rodapé 9"/>
          <p:cNvSpPr>
            <a:spLocks noGrp="1"/>
          </p:cNvSpPr>
          <p:nvPr>
            <p:ph type="ftr" sz="quarter" idx="11"/>
          </p:nvPr>
        </p:nvSpPr>
        <p:spPr/>
        <p:txBody>
          <a:bodyPr/>
          <a:lstStyle/>
          <a:p>
            <a:endParaRPr lang="pt-BR"/>
          </a:p>
        </p:txBody>
      </p:sp>
      <p:sp>
        <p:nvSpPr>
          <p:cNvPr id="31" name="Espaço Reservado para Número de Slide 30"/>
          <p:cNvSpPr>
            <a:spLocks noGrp="1"/>
          </p:cNvSpPr>
          <p:nvPr>
            <p:ph type="sldNum" sz="quarter" idx="12"/>
          </p:nvPr>
        </p:nvSpPr>
        <p:spPr/>
        <p:txBody>
          <a:bodyPr/>
          <a:lstStyle/>
          <a:p>
            <a:fld id="{B29D3FDD-46C1-47B0-A163-4A4313802F50}"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9" name="Título 28"/>
          <p:cNvSpPr>
            <a:spLocks noGrp="1"/>
          </p:cNvSpPr>
          <p:nvPr>
            <p:ph type="title"/>
          </p:nvPr>
        </p:nvSpPr>
        <p:spPr>
          <a:xfrm>
            <a:off x="330200" y="5410200"/>
            <a:ext cx="9328150" cy="882650"/>
          </a:xfrm>
        </p:spPr>
        <p:txBody>
          <a:bodyPr anchor="ctr"/>
          <a:lstStyle>
            <a:lvl1pPr>
              <a:defRPr/>
            </a:lvl1pPr>
          </a:lstStyle>
          <a:p>
            <a:r>
              <a:rPr kumimoji="0" lang="pt-BR"/>
              <a:t>Clique para editar o estilo do título mestre</a:t>
            </a:r>
            <a:endParaRPr kumimoji="0" lang="en-US"/>
          </a:p>
        </p:txBody>
      </p:sp>
      <p:sp>
        <p:nvSpPr>
          <p:cNvPr id="13" name="Espaço Reservado para Texto 12"/>
          <p:cNvSpPr>
            <a:spLocks noGrp="1"/>
          </p:cNvSpPr>
          <p:nvPr>
            <p:ph type="body" idx="1"/>
          </p:nvPr>
        </p:nvSpPr>
        <p:spPr>
          <a:xfrm>
            <a:off x="304898" y="666750"/>
            <a:ext cx="4648102"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25" name="Espaço Reservado para Texto 24"/>
          <p:cNvSpPr>
            <a:spLocks noGrp="1"/>
          </p:cNvSpPr>
          <p:nvPr>
            <p:ph type="body" sz="half" idx="3"/>
          </p:nvPr>
        </p:nvSpPr>
        <p:spPr>
          <a:xfrm>
            <a:off x="5032111" y="666750"/>
            <a:ext cx="464992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pt-BR"/>
              <a:t>Clique para editar os estilos do texto mestre</a:t>
            </a:r>
          </a:p>
        </p:txBody>
      </p:sp>
      <p:sp>
        <p:nvSpPr>
          <p:cNvPr id="4" name="Espaço Reservado para Conteúdo 3"/>
          <p:cNvSpPr>
            <a:spLocks noGrp="1"/>
          </p:cNvSpPr>
          <p:nvPr>
            <p:ph sz="quarter" idx="2"/>
          </p:nvPr>
        </p:nvSpPr>
        <p:spPr>
          <a:xfrm>
            <a:off x="304898" y="1316038"/>
            <a:ext cx="4648102"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8" name="Espaço Reservado para Conteúdo 27"/>
          <p:cNvSpPr>
            <a:spLocks noGrp="1"/>
          </p:cNvSpPr>
          <p:nvPr>
            <p:ph sz="quarter" idx="4"/>
          </p:nvPr>
        </p:nvSpPr>
        <p:spPr>
          <a:xfrm>
            <a:off x="5036124" y="1316038"/>
            <a:ext cx="4645914"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10" name="Espaço Reservado para Data 9"/>
          <p:cNvSpPr>
            <a:spLocks noGrp="1"/>
          </p:cNvSpPr>
          <p:nvPr>
            <p:ph type="dt" sz="half" idx="10"/>
          </p:nvPr>
        </p:nvSpPr>
        <p:spPr/>
        <p:txBody>
          <a:bodyPr/>
          <a:lstStyle/>
          <a:p>
            <a:fld id="{E4DFECD8-FAE1-49B7-9FEB-02EA16F20A3E}" type="datetimeFigureOut">
              <a:rPr lang="pt-BR" smtClean="0"/>
              <a:pPr/>
              <a:t>25/08/2021</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a:xfrm>
            <a:off x="8915400" y="6477000"/>
            <a:ext cx="825500" cy="246888"/>
          </a:xfrm>
        </p:spPr>
        <p:txBody>
          <a:bodyPr/>
          <a:lstStyle/>
          <a:p>
            <a:fld id="{B29D3FDD-46C1-47B0-A163-4A4313802F50}" type="slidenum">
              <a:rPr lang="pt-BR" smtClean="0"/>
              <a:pPr/>
              <a:t>‹nº›</a:t>
            </a:fld>
            <a:endParaRPr lang="pt-BR"/>
          </a:p>
        </p:txBody>
      </p:sp>
      <p:sp>
        <p:nvSpPr>
          <p:cNvPr id="11" name="Conector reto 10"/>
          <p:cNvSpPr>
            <a:spLocks noChangeShapeType="1"/>
          </p:cNvSpPr>
          <p:nvPr/>
        </p:nvSpPr>
        <p:spPr bwMode="auto">
          <a:xfrm>
            <a:off x="557212" y="6019801"/>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30" name="Título 29"/>
          <p:cNvSpPr>
            <a:spLocks noGrp="1"/>
          </p:cNvSpPr>
          <p:nvPr>
            <p:ph type="title"/>
          </p:nvPr>
        </p:nvSpPr>
        <p:spPr>
          <a:xfrm>
            <a:off x="326898" y="457200"/>
            <a:ext cx="9410700" cy="841248"/>
          </a:xfrm>
        </p:spPr>
        <p:txBody>
          <a:bodyPr/>
          <a:lstStyle/>
          <a:p>
            <a:r>
              <a:rPr kumimoji="0" lang="pt-BR"/>
              <a:t>Clique para editar o estilo do título mestre</a:t>
            </a:r>
            <a:endParaRPr kumimoji="0" lang="en-US"/>
          </a:p>
        </p:txBody>
      </p:sp>
      <p:sp>
        <p:nvSpPr>
          <p:cNvPr id="12" name="Espaço Reservado para Data 11"/>
          <p:cNvSpPr>
            <a:spLocks noGrp="1"/>
          </p:cNvSpPr>
          <p:nvPr>
            <p:ph type="dt" sz="half" idx="10"/>
          </p:nvPr>
        </p:nvSpPr>
        <p:spPr/>
        <p:txBody>
          <a:bodyPr/>
          <a:lstStyle/>
          <a:p>
            <a:fld id="{E4DFECD8-FAE1-49B7-9FEB-02EA16F20A3E}" type="datetimeFigureOut">
              <a:rPr lang="pt-BR" smtClean="0"/>
              <a:pPr/>
              <a:t>25/08/2021</a:t>
            </a:fld>
            <a:endParaRPr lang="pt-BR"/>
          </a:p>
        </p:txBody>
      </p:sp>
      <p:sp>
        <p:nvSpPr>
          <p:cNvPr id="21" name="Espaço Reservado para Rodapé 20"/>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29D3FDD-46C1-47B0-A163-4A4313802F50}"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3" name="Espaço Reservado para Data 2"/>
          <p:cNvSpPr>
            <a:spLocks noGrp="1"/>
          </p:cNvSpPr>
          <p:nvPr>
            <p:ph type="dt" sz="half" idx="10"/>
          </p:nvPr>
        </p:nvSpPr>
        <p:spPr/>
        <p:txBody>
          <a:bodyPr/>
          <a:lstStyle/>
          <a:p>
            <a:fld id="{E4DFECD8-FAE1-49B7-9FEB-02EA16F20A3E}" type="datetimeFigureOut">
              <a:rPr lang="pt-BR" smtClean="0"/>
              <a:pPr/>
              <a:t>25/08/2021</a:t>
            </a:fld>
            <a:endParaRPr lang="pt-BR"/>
          </a:p>
        </p:txBody>
      </p:sp>
      <p:sp>
        <p:nvSpPr>
          <p:cNvPr id="24" name="Espaço Reservado para Rodapé 23"/>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29D3FDD-46C1-47B0-A163-4A4313802F50}"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Conector reto 7"/>
          <p:cNvSpPr>
            <a:spLocks noChangeShapeType="1"/>
          </p:cNvSpPr>
          <p:nvPr/>
        </p:nvSpPr>
        <p:spPr bwMode="auto">
          <a:xfrm>
            <a:off x="557212" y="5849118"/>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ítulo 11"/>
          <p:cNvSpPr>
            <a:spLocks noGrp="1"/>
          </p:cNvSpPr>
          <p:nvPr>
            <p:ph type="title"/>
          </p:nvPr>
        </p:nvSpPr>
        <p:spPr>
          <a:xfrm>
            <a:off x="495300" y="5486400"/>
            <a:ext cx="9163050" cy="520700"/>
          </a:xfrm>
        </p:spPr>
        <p:txBody>
          <a:bodyPr anchor="ctr"/>
          <a:lstStyle>
            <a:lvl1pPr algn="l">
              <a:buNone/>
              <a:defRPr sz="2000" b="1"/>
            </a:lvl1pPr>
          </a:lstStyle>
          <a:p>
            <a:r>
              <a:rPr kumimoji="0" lang="pt-BR"/>
              <a:t>Clique para editar o estilo do título mestre</a:t>
            </a:r>
            <a:endParaRPr kumimoji="0" lang="en-US"/>
          </a:p>
        </p:txBody>
      </p:sp>
      <p:sp>
        <p:nvSpPr>
          <p:cNvPr id="26" name="Espaço Reservado para Texto 25"/>
          <p:cNvSpPr>
            <a:spLocks noGrp="1"/>
          </p:cNvSpPr>
          <p:nvPr>
            <p:ph type="body" idx="2"/>
          </p:nvPr>
        </p:nvSpPr>
        <p:spPr>
          <a:xfrm>
            <a:off x="495300" y="609600"/>
            <a:ext cx="3259006"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pt-BR"/>
              <a:t>Clique para editar os estilos do texto mestre</a:t>
            </a:r>
          </a:p>
        </p:txBody>
      </p:sp>
      <p:sp>
        <p:nvSpPr>
          <p:cNvPr id="14" name="Espaço Reservado para Conteúdo 13"/>
          <p:cNvSpPr>
            <a:spLocks noGrp="1"/>
          </p:cNvSpPr>
          <p:nvPr>
            <p:ph sz="half" idx="1"/>
          </p:nvPr>
        </p:nvSpPr>
        <p:spPr>
          <a:xfrm>
            <a:off x="3872971" y="609600"/>
            <a:ext cx="5785379"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kumimoji="0" lang="en-US"/>
          </a:p>
        </p:txBody>
      </p:sp>
      <p:sp>
        <p:nvSpPr>
          <p:cNvPr id="25" name="Espaço Reservado para Data 24"/>
          <p:cNvSpPr>
            <a:spLocks noGrp="1"/>
          </p:cNvSpPr>
          <p:nvPr>
            <p:ph type="dt" sz="half" idx="10"/>
          </p:nvPr>
        </p:nvSpPr>
        <p:spPr/>
        <p:txBody>
          <a:bodyPr/>
          <a:lstStyle/>
          <a:p>
            <a:fld id="{E4DFECD8-FAE1-49B7-9FEB-02EA16F20A3E}" type="datetimeFigureOut">
              <a:rPr lang="pt-BR" smtClean="0"/>
              <a:pPr/>
              <a:t>25/08/2021</a:t>
            </a:fld>
            <a:endParaRPr lang="pt-BR"/>
          </a:p>
        </p:txBody>
      </p:sp>
      <p:sp>
        <p:nvSpPr>
          <p:cNvPr id="29" name="Espaço Reservado para Rodapé 28"/>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29D3FDD-46C1-47B0-A163-4A4313802F50}"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3" name="Espaço Reservado para Imagem 12"/>
          <p:cNvSpPr>
            <a:spLocks noGrp="1"/>
          </p:cNvSpPr>
          <p:nvPr>
            <p:ph type="pic" idx="1"/>
          </p:nvPr>
        </p:nvSpPr>
        <p:spPr>
          <a:xfrm>
            <a:off x="3797300" y="616634"/>
            <a:ext cx="54483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pt-BR"/>
              <a:t>Clique no ícone para adicionar uma imagem</a:t>
            </a:r>
            <a:endParaRPr kumimoji="0" lang="en-US" dirty="0"/>
          </a:p>
        </p:txBody>
      </p:sp>
      <p:sp>
        <p:nvSpPr>
          <p:cNvPr id="7" name="Espaço Reservado para Data 6"/>
          <p:cNvSpPr>
            <a:spLocks noGrp="1"/>
          </p:cNvSpPr>
          <p:nvPr>
            <p:ph type="dt" sz="half" idx="10"/>
          </p:nvPr>
        </p:nvSpPr>
        <p:spPr/>
        <p:txBody>
          <a:bodyPr/>
          <a:lstStyle/>
          <a:p>
            <a:fld id="{E4DFECD8-FAE1-49B7-9FEB-02EA16F20A3E}" type="datetimeFigureOut">
              <a:rPr lang="pt-BR" smtClean="0"/>
              <a:pPr/>
              <a:t>25/08/2021</a:t>
            </a:fld>
            <a:endParaRPr lang="pt-BR"/>
          </a:p>
        </p:txBody>
      </p:sp>
      <p:sp>
        <p:nvSpPr>
          <p:cNvPr id="5" name="Espaço Reservado para Rodapé 4"/>
          <p:cNvSpPr>
            <a:spLocks noGrp="1"/>
          </p:cNvSpPr>
          <p:nvPr>
            <p:ph type="ftr" sz="quarter" idx="11"/>
          </p:nvPr>
        </p:nvSpPr>
        <p:spPr/>
        <p:txBody>
          <a:bodyPr/>
          <a:lstStyle/>
          <a:p>
            <a:endParaRPr lang="pt-BR"/>
          </a:p>
        </p:txBody>
      </p:sp>
      <p:sp>
        <p:nvSpPr>
          <p:cNvPr id="31" name="Espaço Reservado para Número de Slide 30"/>
          <p:cNvSpPr>
            <a:spLocks noGrp="1"/>
          </p:cNvSpPr>
          <p:nvPr>
            <p:ph type="sldNum" sz="quarter" idx="12"/>
          </p:nvPr>
        </p:nvSpPr>
        <p:spPr/>
        <p:txBody>
          <a:bodyPr/>
          <a:lstStyle/>
          <a:p>
            <a:fld id="{B29D3FDD-46C1-47B0-A163-4A4313802F50}" type="slidenum">
              <a:rPr lang="pt-BR" smtClean="0"/>
              <a:pPr/>
              <a:t>‹nº›</a:t>
            </a:fld>
            <a:endParaRPr lang="pt-BR"/>
          </a:p>
        </p:txBody>
      </p:sp>
      <p:sp>
        <p:nvSpPr>
          <p:cNvPr id="17" name="Título 16"/>
          <p:cNvSpPr>
            <a:spLocks noGrp="1"/>
          </p:cNvSpPr>
          <p:nvPr>
            <p:ph type="title"/>
          </p:nvPr>
        </p:nvSpPr>
        <p:spPr>
          <a:xfrm>
            <a:off x="412750" y="4993760"/>
            <a:ext cx="6356350" cy="522288"/>
          </a:xfrm>
        </p:spPr>
        <p:txBody>
          <a:bodyPr anchor="ctr"/>
          <a:lstStyle>
            <a:lvl1pPr algn="l">
              <a:buNone/>
              <a:defRPr sz="2000" b="1"/>
            </a:lvl1pPr>
          </a:lstStyle>
          <a:p>
            <a:r>
              <a:rPr kumimoji="0" lang="pt-BR"/>
              <a:t>Clique para editar o estilo do título mestre</a:t>
            </a:r>
            <a:endParaRPr kumimoji="0" lang="en-US"/>
          </a:p>
        </p:txBody>
      </p:sp>
      <p:sp>
        <p:nvSpPr>
          <p:cNvPr id="26" name="Espaço Reservado para Texto 25"/>
          <p:cNvSpPr>
            <a:spLocks noGrp="1"/>
          </p:cNvSpPr>
          <p:nvPr>
            <p:ph type="body" sz="half" idx="2"/>
          </p:nvPr>
        </p:nvSpPr>
        <p:spPr>
          <a:xfrm>
            <a:off x="412750" y="5533218"/>
            <a:ext cx="635635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pt-BR"/>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Conector reto 6"/>
          <p:cNvSpPr>
            <a:spLocks noChangeShapeType="1"/>
          </p:cNvSpPr>
          <p:nvPr/>
        </p:nvSpPr>
        <p:spPr bwMode="auto">
          <a:xfrm>
            <a:off x="557212" y="1050899"/>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Espaço Reservado para Texto 7"/>
          <p:cNvSpPr>
            <a:spLocks noGrp="1"/>
          </p:cNvSpPr>
          <p:nvPr>
            <p:ph type="body" idx="1"/>
          </p:nvPr>
        </p:nvSpPr>
        <p:spPr>
          <a:xfrm>
            <a:off x="330200" y="1554163"/>
            <a:ext cx="9410700" cy="4525963"/>
          </a:xfrm>
          <a:prstGeom prst="rect">
            <a:avLst/>
          </a:prstGeom>
        </p:spPr>
        <p:txBody>
          <a:bodyPr vert="horz">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
        <p:nvSpPr>
          <p:cNvPr id="11" name="Espaço Reservado para Data 10"/>
          <p:cNvSpPr>
            <a:spLocks noGrp="1"/>
          </p:cNvSpPr>
          <p:nvPr>
            <p:ph type="dt" sz="half" idx="2"/>
          </p:nvPr>
        </p:nvSpPr>
        <p:spPr>
          <a:xfrm>
            <a:off x="7016750" y="76201"/>
            <a:ext cx="2724150" cy="288925"/>
          </a:xfrm>
          <a:prstGeom prst="rect">
            <a:avLst/>
          </a:prstGeom>
        </p:spPr>
        <p:txBody>
          <a:bodyPr vert="horz"/>
          <a:lstStyle>
            <a:lvl1pPr algn="l" eaLnBrk="1" latinLnBrk="0" hangingPunct="1">
              <a:defRPr kumimoji="0" sz="1200">
                <a:solidFill>
                  <a:schemeClr val="accent1">
                    <a:shade val="75000"/>
                  </a:schemeClr>
                </a:solidFill>
              </a:defRPr>
            </a:lvl1pPr>
          </a:lstStyle>
          <a:p>
            <a:fld id="{E4DFECD8-FAE1-49B7-9FEB-02EA16F20A3E}" type="datetimeFigureOut">
              <a:rPr lang="pt-BR" smtClean="0"/>
              <a:pPr/>
              <a:t>25/08/2021</a:t>
            </a:fld>
            <a:endParaRPr lang="pt-BR"/>
          </a:p>
        </p:txBody>
      </p:sp>
      <p:sp>
        <p:nvSpPr>
          <p:cNvPr id="28" name="Espaço Reservado para Rodapé 27"/>
          <p:cNvSpPr>
            <a:spLocks noGrp="1"/>
          </p:cNvSpPr>
          <p:nvPr>
            <p:ph type="ftr" sz="quarter" idx="3"/>
          </p:nvPr>
        </p:nvSpPr>
        <p:spPr>
          <a:xfrm>
            <a:off x="3384550" y="76201"/>
            <a:ext cx="36322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pt-BR"/>
          </a:p>
        </p:txBody>
      </p:sp>
      <p:sp>
        <p:nvSpPr>
          <p:cNvPr id="5" name="Espaço Reservado para Número de Slide 4"/>
          <p:cNvSpPr>
            <a:spLocks noGrp="1"/>
          </p:cNvSpPr>
          <p:nvPr>
            <p:ph type="sldNum" sz="quarter" idx="4"/>
          </p:nvPr>
        </p:nvSpPr>
        <p:spPr>
          <a:xfrm>
            <a:off x="8915400" y="6477001"/>
            <a:ext cx="825500" cy="244475"/>
          </a:xfrm>
          <a:prstGeom prst="rect">
            <a:avLst/>
          </a:prstGeom>
        </p:spPr>
        <p:txBody>
          <a:bodyPr vert="horz"/>
          <a:lstStyle>
            <a:lvl1pPr algn="r" eaLnBrk="1" latinLnBrk="0" hangingPunct="1">
              <a:defRPr kumimoji="0" sz="1200">
                <a:solidFill>
                  <a:schemeClr val="accent1">
                    <a:shade val="75000"/>
                  </a:schemeClr>
                </a:solidFill>
              </a:defRPr>
            </a:lvl1pPr>
          </a:lstStyle>
          <a:p>
            <a:fld id="{B29D3FDD-46C1-47B0-A163-4A4313802F50}" type="slidenum">
              <a:rPr lang="pt-BR" smtClean="0"/>
              <a:pPr/>
              <a:t>‹nº›</a:t>
            </a:fld>
            <a:endParaRPr lang="pt-BR"/>
          </a:p>
        </p:txBody>
      </p:sp>
      <p:sp>
        <p:nvSpPr>
          <p:cNvPr id="10" name="Espaço Reservado para Título 9"/>
          <p:cNvSpPr>
            <a:spLocks noGrp="1"/>
          </p:cNvSpPr>
          <p:nvPr>
            <p:ph type="title"/>
          </p:nvPr>
        </p:nvSpPr>
        <p:spPr>
          <a:xfrm>
            <a:off x="330200" y="457200"/>
            <a:ext cx="9410700" cy="838200"/>
          </a:xfrm>
          <a:prstGeom prst="rect">
            <a:avLst/>
          </a:prstGeom>
        </p:spPr>
        <p:txBody>
          <a:bodyPr vert="horz" anchor="ctr">
            <a:normAutofit/>
          </a:bodyPr>
          <a:lstStyle/>
          <a:p>
            <a:r>
              <a:rPr kumimoji="0" lang="pt-BR"/>
              <a:t>Clique para editar o estilo do título mestre</a:t>
            </a:r>
            <a:endParaRPr kumimoji="0" lang="en-US"/>
          </a:p>
        </p:txBody>
      </p:sp>
      <p:sp>
        <p:nvSpPr>
          <p:cNvPr id="9" name="Conector reto 8"/>
          <p:cNvSpPr>
            <a:spLocks noChangeShapeType="1"/>
          </p:cNvSpPr>
          <p:nvPr/>
        </p:nvSpPr>
        <p:spPr bwMode="auto">
          <a:xfrm>
            <a:off x="557212" y="1050899"/>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Conector reto 11"/>
          <p:cNvSpPr>
            <a:spLocks noChangeShapeType="1"/>
          </p:cNvSpPr>
          <p:nvPr/>
        </p:nvSpPr>
        <p:spPr bwMode="auto">
          <a:xfrm>
            <a:off x="557212" y="1057987"/>
            <a:ext cx="9348788"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cstate="print">
            <a:alphaModFix amt="75000"/>
            <a:duotone>
              <a:schemeClr val="bg2">
                <a:shade val="30000"/>
                <a:satMod val="455000"/>
              </a:schemeClr>
              <a:schemeClr val="bg2">
                <a:tint val="95000"/>
                <a:satMod val="120000"/>
              </a:schemeClr>
            </a:duotone>
            <a:lum/>
          </a:blip>
          <a:srcRect/>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88504" y="476672"/>
            <a:ext cx="5616624" cy="2520280"/>
          </a:xfrm>
          <a:solidFill>
            <a:srgbClr val="B8E4EE"/>
          </a:solidFill>
        </p:spPr>
        <p:txBody>
          <a:bodyPr>
            <a:normAutofit/>
          </a:bodyPr>
          <a:lstStyle/>
          <a:p>
            <a:r>
              <a:rPr lang="pt-BR" sz="4400" b="1" dirty="0"/>
              <a:t>GINCANA – DESCRITORES </a:t>
            </a:r>
          </a:p>
        </p:txBody>
      </p:sp>
      <p:sp>
        <p:nvSpPr>
          <p:cNvPr id="3" name="Subtítulo 2"/>
          <p:cNvSpPr>
            <a:spLocks noGrp="1"/>
          </p:cNvSpPr>
          <p:nvPr>
            <p:ph type="subTitle" idx="1"/>
          </p:nvPr>
        </p:nvSpPr>
        <p:spPr>
          <a:xfrm>
            <a:off x="1928664" y="3356992"/>
            <a:ext cx="7272808" cy="1512168"/>
          </a:xfrm>
        </p:spPr>
        <p:txBody>
          <a:bodyPr>
            <a:normAutofit lnSpcReduction="10000"/>
          </a:bodyPr>
          <a:lstStyle/>
          <a:p>
            <a:pPr algn="r"/>
            <a:endParaRPr lang="pt-BR" sz="2800" dirty="0"/>
          </a:p>
          <a:p>
            <a:pPr algn="r"/>
            <a:r>
              <a:rPr lang="pt-BR" sz="2800" b="1" dirty="0"/>
              <a:t>Língua Portuguesa</a:t>
            </a:r>
          </a:p>
          <a:p>
            <a:pPr algn="r"/>
            <a:r>
              <a:rPr lang="pt-BR" sz="2800" dirty="0"/>
              <a:t>5º ANO – Ensino Fundamental</a:t>
            </a:r>
          </a:p>
        </p:txBody>
      </p:sp>
      <p:pic>
        <p:nvPicPr>
          <p:cNvPr id="1026" name="Picture 2" descr="F:\logomarca_saep.png"/>
          <p:cNvPicPr>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6249144" y="72007"/>
            <a:ext cx="3435056" cy="3068961"/>
          </a:xfrm>
          <a:prstGeom prst="rect">
            <a:avLst/>
          </a:prstGeom>
          <a:noFill/>
        </p:spPr>
      </p:pic>
      <p:pic>
        <p:nvPicPr>
          <p:cNvPr id="1027" name="Picture 3" descr="F:\logo educação.pn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444877" y="5589240"/>
            <a:ext cx="4461123" cy="1268760"/>
          </a:xfrm>
          <a:prstGeom prst="rect">
            <a:avLst/>
          </a:prstGeom>
          <a:noFill/>
        </p:spPr>
      </p:pic>
      <p:sp>
        <p:nvSpPr>
          <p:cNvPr id="7" name="Triângulo retângulo 6"/>
          <p:cNvSpPr/>
          <p:nvPr/>
        </p:nvSpPr>
        <p:spPr>
          <a:xfrm>
            <a:off x="-15552" y="4005064"/>
            <a:ext cx="3744416" cy="2880320"/>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41A1D9C-8760-4D17-8CFB-20007749D4D5}"/>
              </a:ext>
            </a:extLst>
          </p:cNvPr>
          <p:cNvSpPr>
            <a:spLocks noGrp="1"/>
          </p:cNvSpPr>
          <p:nvPr>
            <p:ph type="title"/>
          </p:nvPr>
        </p:nvSpPr>
        <p:spPr>
          <a:xfrm>
            <a:off x="330200" y="332656"/>
            <a:ext cx="9410700" cy="739552"/>
          </a:xfrm>
        </p:spPr>
        <p:txBody>
          <a:bodyPr/>
          <a:lstStyle/>
          <a:p>
            <a:r>
              <a:rPr lang="pt-BR" b="1" dirty="0"/>
              <a:t>QUESTÃO 04 – SAEP 2021</a:t>
            </a:r>
          </a:p>
        </p:txBody>
      </p:sp>
      <p:sp>
        <p:nvSpPr>
          <p:cNvPr id="3" name="Espaço Reservado para Conteúdo 2">
            <a:extLst>
              <a:ext uri="{FF2B5EF4-FFF2-40B4-BE49-F238E27FC236}">
                <a16:creationId xmlns="" xmlns:a16="http://schemas.microsoft.com/office/drawing/2014/main" id="{CE13C36F-B63D-435A-950F-EC019BBF5E5D}"/>
              </a:ext>
            </a:extLst>
          </p:cNvPr>
          <p:cNvSpPr>
            <a:spLocks noGrp="1"/>
          </p:cNvSpPr>
          <p:nvPr>
            <p:ph idx="1"/>
          </p:nvPr>
        </p:nvSpPr>
        <p:spPr>
          <a:xfrm>
            <a:off x="330200" y="1268760"/>
            <a:ext cx="9410700" cy="5472608"/>
          </a:xfrm>
        </p:spPr>
        <p:txBody>
          <a:bodyPr>
            <a:noAutofit/>
          </a:bodyPr>
          <a:lstStyle/>
          <a:p>
            <a:pPr marL="0" indent="0">
              <a:lnSpc>
                <a:spcPct val="150000"/>
              </a:lnSpc>
              <a:buNone/>
            </a:pPr>
            <a:r>
              <a:rPr lang="pt-BR" sz="3000" b="1" dirty="0"/>
              <a:t>No texto, qual trecho representa a fala do galo</a:t>
            </a:r>
            <a:r>
              <a:rPr lang="pt-BR" sz="3000" b="1" dirty="0" smtClean="0"/>
              <a:t>?</a:t>
            </a:r>
          </a:p>
          <a:p>
            <a:pPr marL="0" indent="0">
              <a:lnSpc>
                <a:spcPct val="150000"/>
              </a:lnSpc>
              <a:buNone/>
            </a:pPr>
            <a:endParaRPr lang="pt-BR" sz="1050" b="1" dirty="0"/>
          </a:p>
          <a:p>
            <a:pPr marL="0" indent="0">
              <a:lnSpc>
                <a:spcPct val="114000"/>
              </a:lnSpc>
              <a:spcBef>
                <a:spcPts val="600"/>
              </a:spcBef>
              <a:spcAft>
                <a:spcPts val="1800"/>
              </a:spcAft>
              <a:buNone/>
            </a:pPr>
            <a:r>
              <a:rPr lang="pt-BR" sz="3000" dirty="0" smtClean="0"/>
              <a:t>(A)</a:t>
            </a:r>
            <a:r>
              <a:rPr lang="pt-BR" sz="3000" kern="100" dirty="0" smtClean="0">
                <a:latin typeface="Arial" panose="020B0604020202020204" pitchFamily="34" charset="0"/>
                <a:ea typeface="SimSun" panose="02010600030101010101" pitchFamily="2" charset="-122"/>
                <a:cs typeface="Arial" panose="020B0604020202020204" pitchFamily="34" charset="0"/>
              </a:rPr>
              <a:t> “</a:t>
            </a:r>
            <a:r>
              <a:rPr lang="pt-BR" sz="3000" kern="100" dirty="0">
                <a:latin typeface="Arial" panose="020B0604020202020204" pitchFamily="34" charset="0"/>
                <a:ea typeface="SimSun" panose="02010600030101010101" pitchFamily="2" charset="-122"/>
                <a:cs typeface="Arial" panose="020B0604020202020204" pitchFamily="34" charset="0"/>
              </a:rPr>
              <a:t>Um galo que procurava no terreiro alimento para ele e suas galinhas</a:t>
            </a:r>
            <a:r>
              <a:rPr lang="pt-BR" sz="3000" kern="100" dirty="0" smtClean="0">
                <a:latin typeface="Arial" panose="020B0604020202020204" pitchFamily="34" charset="0"/>
                <a:ea typeface="SimSun" panose="02010600030101010101" pitchFamily="2" charset="-122"/>
                <a:cs typeface="Arial" panose="020B0604020202020204" pitchFamily="34" charset="0"/>
              </a:rPr>
              <a:t>,”</a:t>
            </a:r>
          </a:p>
          <a:p>
            <a:pPr marL="0" indent="0">
              <a:lnSpc>
                <a:spcPct val="114000"/>
              </a:lnSpc>
              <a:spcBef>
                <a:spcPts val="600"/>
              </a:spcBef>
              <a:spcAft>
                <a:spcPts val="1800"/>
              </a:spcAft>
              <a:buNone/>
            </a:pPr>
            <a:r>
              <a:rPr lang="pt-BR" sz="3000" kern="100" dirty="0" smtClean="0">
                <a:latin typeface="Arial" panose="020B0604020202020204" pitchFamily="34" charset="0"/>
                <a:ea typeface="SimSun" panose="02010600030101010101" pitchFamily="2" charset="-122"/>
                <a:cs typeface="Arial" panose="020B0604020202020204" pitchFamily="34" charset="0"/>
              </a:rPr>
              <a:t>(</a:t>
            </a:r>
            <a:r>
              <a:rPr lang="pt-BR" sz="3000" kern="100" dirty="0">
                <a:latin typeface="Arial" panose="020B0604020202020204" pitchFamily="34" charset="0"/>
                <a:ea typeface="SimSun" panose="02010600030101010101" pitchFamily="2" charset="-122"/>
                <a:cs typeface="Arial" panose="020B0604020202020204" pitchFamily="34" charset="0"/>
              </a:rPr>
              <a:t>B) “— Se ao invés de mim, teu dono tivesse te encontrado,”</a:t>
            </a:r>
          </a:p>
          <a:p>
            <a:pPr marL="0" indent="0">
              <a:lnSpc>
                <a:spcPct val="114000"/>
              </a:lnSpc>
              <a:spcBef>
                <a:spcPts val="600"/>
              </a:spcBef>
              <a:spcAft>
                <a:spcPts val="1800"/>
              </a:spcAft>
              <a:buNone/>
            </a:pPr>
            <a:r>
              <a:rPr lang="pt-BR" sz="3000" kern="100" dirty="0">
                <a:latin typeface="Arial" panose="020B0604020202020204" pitchFamily="34" charset="0"/>
                <a:ea typeface="SimSun" panose="02010600030101010101" pitchFamily="2" charset="-122"/>
                <a:cs typeface="Arial" panose="020B0604020202020204" pitchFamily="34" charset="0"/>
              </a:rPr>
              <a:t>(C) “acaba encontrando uma pedra preciosa...”</a:t>
            </a:r>
          </a:p>
          <a:p>
            <a:pPr marL="0" indent="0">
              <a:lnSpc>
                <a:spcPct val="114000"/>
              </a:lnSpc>
              <a:spcBef>
                <a:spcPts val="600"/>
              </a:spcBef>
              <a:spcAft>
                <a:spcPts val="1800"/>
              </a:spcAft>
              <a:buNone/>
            </a:pPr>
            <a:r>
              <a:rPr lang="pt-BR" sz="3000" kern="100" dirty="0">
                <a:latin typeface="Arial" panose="020B0604020202020204" pitchFamily="34" charset="0"/>
                <a:ea typeface="SimSun" panose="02010600030101010101" pitchFamily="2" charset="-122"/>
                <a:cs typeface="Arial" panose="020B0604020202020204" pitchFamily="34" charset="0"/>
              </a:rPr>
              <a:t>(D) “comenta desolado</a:t>
            </a:r>
            <a:r>
              <a:rPr lang="pt-BR" sz="3000" kern="100" dirty="0" smtClean="0">
                <a:latin typeface="Arial" panose="020B0604020202020204" pitchFamily="34" charset="0"/>
                <a:ea typeface="SimSun" panose="02010600030101010101" pitchFamily="2" charset="-122"/>
                <a:cs typeface="Arial" panose="020B0604020202020204" pitchFamily="34" charset="0"/>
              </a:rPr>
              <a:t>:”</a:t>
            </a:r>
            <a:endParaRPr lang="pt-BR" sz="3000" dirty="0"/>
          </a:p>
        </p:txBody>
      </p:sp>
    </p:spTree>
    <p:extLst>
      <p:ext uri="{BB962C8B-B14F-4D97-AF65-F5344CB8AC3E}">
        <p14:creationId xmlns:p14="http://schemas.microsoft.com/office/powerpoint/2010/main" xmlns="" val="13318233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741A1D9C-8760-4D17-8CFB-20007749D4D5}"/>
              </a:ext>
            </a:extLst>
          </p:cNvPr>
          <p:cNvSpPr>
            <a:spLocks noGrp="1"/>
          </p:cNvSpPr>
          <p:nvPr>
            <p:ph type="title"/>
          </p:nvPr>
        </p:nvSpPr>
        <p:spPr>
          <a:xfrm>
            <a:off x="330200" y="332656"/>
            <a:ext cx="9410700" cy="739552"/>
          </a:xfrm>
        </p:spPr>
        <p:txBody>
          <a:bodyPr/>
          <a:lstStyle/>
          <a:p>
            <a:r>
              <a:rPr lang="pt-BR" b="1" dirty="0"/>
              <a:t>QUESTÃO 04 – SAEP 2021</a:t>
            </a:r>
          </a:p>
        </p:txBody>
      </p:sp>
      <p:sp>
        <p:nvSpPr>
          <p:cNvPr id="3" name="Espaço Reservado para Conteúdo 2">
            <a:extLst>
              <a:ext uri="{FF2B5EF4-FFF2-40B4-BE49-F238E27FC236}">
                <a16:creationId xmlns="" xmlns:a16="http://schemas.microsoft.com/office/drawing/2014/main" id="{CE13C36F-B63D-435A-950F-EC019BBF5E5D}"/>
              </a:ext>
            </a:extLst>
          </p:cNvPr>
          <p:cNvSpPr>
            <a:spLocks noGrp="1"/>
          </p:cNvSpPr>
          <p:nvPr>
            <p:ph idx="1"/>
          </p:nvPr>
        </p:nvSpPr>
        <p:spPr>
          <a:xfrm>
            <a:off x="330200" y="1268760"/>
            <a:ext cx="9410700" cy="5472608"/>
          </a:xfrm>
        </p:spPr>
        <p:txBody>
          <a:bodyPr>
            <a:noAutofit/>
          </a:bodyPr>
          <a:lstStyle/>
          <a:p>
            <a:pPr marL="0" indent="0">
              <a:lnSpc>
                <a:spcPct val="150000"/>
              </a:lnSpc>
              <a:buNone/>
            </a:pPr>
            <a:r>
              <a:rPr lang="pt-BR" sz="3000" b="1" dirty="0"/>
              <a:t>No texto, qual trecho representa a fala do galo</a:t>
            </a:r>
            <a:r>
              <a:rPr lang="pt-BR" sz="3000" b="1" dirty="0" smtClean="0"/>
              <a:t>?</a:t>
            </a:r>
          </a:p>
          <a:p>
            <a:pPr marL="0" indent="0">
              <a:lnSpc>
                <a:spcPct val="150000"/>
              </a:lnSpc>
              <a:buNone/>
            </a:pPr>
            <a:endParaRPr lang="pt-BR" sz="1050" b="1" dirty="0"/>
          </a:p>
          <a:p>
            <a:pPr marL="0" indent="0">
              <a:lnSpc>
                <a:spcPct val="114000"/>
              </a:lnSpc>
              <a:spcBef>
                <a:spcPts val="600"/>
              </a:spcBef>
              <a:spcAft>
                <a:spcPts val="1800"/>
              </a:spcAft>
              <a:buNone/>
            </a:pPr>
            <a:r>
              <a:rPr lang="pt-BR" sz="3000" dirty="0" smtClean="0"/>
              <a:t>(A)</a:t>
            </a:r>
            <a:r>
              <a:rPr lang="pt-BR" sz="3000" kern="100" dirty="0" smtClean="0">
                <a:latin typeface="Arial" panose="020B0604020202020204" pitchFamily="34" charset="0"/>
                <a:ea typeface="SimSun" panose="02010600030101010101" pitchFamily="2" charset="-122"/>
                <a:cs typeface="Arial" panose="020B0604020202020204" pitchFamily="34" charset="0"/>
              </a:rPr>
              <a:t> “</a:t>
            </a:r>
            <a:r>
              <a:rPr lang="pt-BR" sz="3000" kern="100" dirty="0">
                <a:latin typeface="Arial" panose="020B0604020202020204" pitchFamily="34" charset="0"/>
                <a:ea typeface="SimSun" panose="02010600030101010101" pitchFamily="2" charset="-122"/>
                <a:cs typeface="Arial" panose="020B0604020202020204" pitchFamily="34" charset="0"/>
              </a:rPr>
              <a:t>Um galo que procurava no terreiro alimento para ele e suas galinhas</a:t>
            </a:r>
            <a:r>
              <a:rPr lang="pt-BR" sz="3000" kern="100" dirty="0" smtClean="0">
                <a:latin typeface="Arial" panose="020B0604020202020204" pitchFamily="34" charset="0"/>
                <a:ea typeface="SimSun" panose="02010600030101010101" pitchFamily="2" charset="-122"/>
                <a:cs typeface="Arial" panose="020B0604020202020204" pitchFamily="34" charset="0"/>
              </a:rPr>
              <a:t>,”</a:t>
            </a:r>
          </a:p>
          <a:p>
            <a:pPr marL="0" indent="0">
              <a:lnSpc>
                <a:spcPct val="114000"/>
              </a:lnSpc>
              <a:spcBef>
                <a:spcPts val="600"/>
              </a:spcBef>
              <a:spcAft>
                <a:spcPts val="1800"/>
              </a:spcAft>
              <a:buNone/>
            </a:pPr>
            <a:r>
              <a:rPr lang="pt-BR" sz="3000" kern="100" dirty="0" smtClean="0">
                <a:solidFill>
                  <a:srgbClr val="FF0000"/>
                </a:solidFill>
                <a:latin typeface="Arial" panose="020B0604020202020204" pitchFamily="34" charset="0"/>
                <a:ea typeface="SimSun" panose="02010600030101010101" pitchFamily="2" charset="-122"/>
                <a:cs typeface="Arial" panose="020B0604020202020204" pitchFamily="34" charset="0"/>
              </a:rPr>
              <a:t>(</a:t>
            </a:r>
            <a:r>
              <a:rPr lang="pt-BR" sz="3000" kern="100" dirty="0">
                <a:solidFill>
                  <a:srgbClr val="FF0000"/>
                </a:solidFill>
                <a:latin typeface="Arial" panose="020B0604020202020204" pitchFamily="34" charset="0"/>
                <a:ea typeface="SimSun" panose="02010600030101010101" pitchFamily="2" charset="-122"/>
                <a:cs typeface="Arial" panose="020B0604020202020204" pitchFamily="34" charset="0"/>
              </a:rPr>
              <a:t>B) “— Se ao invés de mim, teu dono tivesse te encontrado,”</a:t>
            </a:r>
          </a:p>
          <a:p>
            <a:pPr marL="0" indent="0">
              <a:lnSpc>
                <a:spcPct val="114000"/>
              </a:lnSpc>
              <a:spcBef>
                <a:spcPts val="600"/>
              </a:spcBef>
              <a:spcAft>
                <a:spcPts val="1800"/>
              </a:spcAft>
              <a:buNone/>
            </a:pPr>
            <a:r>
              <a:rPr lang="pt-BR" sz="3000" kern="100" dirty="0">
                <a:latin typeface="Arial" panose="020B0604020202020204" pitchFamily="34" charset="0"/>
                <a:ea typeface="SimSun" panose="02010600030101010101" pitchFamily="2" charset="-122"/>
                <a:cs typeface="Arial" panose="020B0604020202020204" pitchFamily="34" charset="0"/>
              </a:rPr>
              <a:t>(C) “acaba encontrando uma pedra preciosa...”</a:t>
            </a:r>
          </a:p>
          <a:p>
            <a:pPr marL="0" indent="0">
              <a:lnSpc>
                <a:spcPct val="114000"/>
              </a:lnSpc>
              <a:spcBef>
                <a:spcPts val="600"/>
              </a:spcBef>
              <a:spcAft>
                <a:spcPts val="1800"/>
              </a:spcAft>
              <a:buNone/>
            </a:pPr>
            <a:r>
              <a:rPr lang="pt-BR" sz="3000" kern="100" dirty="0">
                <a:latin typeface="Arial" panose="020B0604020202020204" pitchFamily="34" charset="0"/>
                <a:ea typeface="SimSun" panose="02010600030101010101" pitchFamily="2" charset="-122"/>
                <a:cs typeface="Arial" panose="020B0604020202020204" pitchFamily="34" charset="0"/>
              </a:rPr>
              <a:t>(D) “comenta desolado</a:t>
            </a:r>
            <a:r>
              <a:rPr lang="pt-BR" sz="3000" kern="100" dirty="0" smtClean="0">
                <a:latin typeface="Arial" panose="020B0604020202020204" pitchFamily="34" charset="0"/>
                <a:ea typeface="SimSun" panose="02010600030101010101" pitchFamily="2" charset="-122"/>
                <a:cs typeface="Arial" panose="020B0604020202020204" pitchFamily="34" charset="0"/>
              </a:rPr>
              <a:t>:”</a:t>
            </a:r>
            <a:endParaRPr lang="pt-BR" sz="3000" dirty="0"/>
          </a:p>
        </p:txBody>
      </p:sp>
    </p:spTree>
    <p:extLst>
      <p:ext uri="{BB962C8B-B14F-4D97-AF65-F5344CB8AC3E}">
        <p14:creationId xmlns:p14="http://schemas.microsoft.com/office/powerpoint/2010/main" xmlns="" val="13318233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05 e 06</a:t>
            </a:r>
          </a:p>
        </p:txBody>
      </p:sp>
      <p:sp>
        <p:nvSpPr>
          <p:cNvPr id="3" name="Espaço Reservado para Conteúdo 2"/>
          <p:cNvSpPr>
            <a:spLocks noGrp="1"/>
          </p:cNvSpPr>
          <p:nvPr>
            <p:ph idx="1"/>
          </p:nvPr>
        </p:nvSpPr>
        <p:spPr>
          <a:xfrm>
            <a:off x="200471" y="1124744"/>
            <a:ext cx="9577065" cy="5472608"/>
          </a:xfrm>
        </p:spPr>
        <p:txBody>
          <a:bodyPr>
            <a:normAutofit fontScale="47500" lnSpcReduction="20000"/>
          </a:bodyPr>
          <a:lstStyle/>
          <a:p>
            <a:endParaRPr lang="pt-BR" sz="2550" dirty="0"/>
          </a:p>
          <a:p>
            <a:pPr marL="0" indent="0">
              <a:buNone/>
            </a:pPr>
            <a:r>
              <a:rPr lang="pt-BR" sz="5100" b="1" dirty="0"/>
              <a:t>      Texto 1</a:t>
            </a:r>
          </a:p>
          <a:p>
            <a:pPr marL="0" indent="0">
              <a:buNone/>
            </a:pPr>
            <a:endParaRPr lang="pt-BR" sz="2550" dirty="0"/>
          </a:p>
          <a:p>
            <a:pPr marL="0" indent="0">
              <a:buNone/>
            </a:pPr>
            <a:r>
              <a:rPr lang="pt-BR" sz="2550" dirty="0"/>
              <a:t>                            </a:t>
            </a:r>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4" name="Imagem 3" descr="Resultado de imagem para cartaz dia mundial do meio ambiente">
            <a:extLst>
              <a:ext uri="{FF2B5EF4-FFF2-40B4-BE49-F238E27FC236}">
                <a16:creationId xmlns="" xmlns:a16="http://schemas.microsoft.com/office/drawing/2014/main" id="{42C75A9C-E07C-4F83-865E-DCCD3C52EB41}"/>
              </a:ext>
            </a:extLst>
          </p:cNvPr>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92560" y="1772816"/>
            <a:ext cx="7200800" cy="4752528"/>
          </a:xfrm>
          <a:prstGeom prst="rect">
            <a:avLst/>
          </a:prstGeom>
          <a:noFill/>
          <a:ln>
            <a:noFill/>
          </a:ln>
        </p:spPr>
      </p:pic>
    </p:spTree>
    <p:extLst>
      <p:ext uri="{BB962C8B-B14F-4D97-AF65-F5344CB8AC3E}">
        <p14:creationId xmlns:p14="http://schemas.microsoft.com/office/powerpoint/2010/main" xmlns="" val="8807562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 xmlns:a16="http://schemas.microsoft.com/office/drawing/2014/main" id="{27EB4545-7D25-4930-8D82-395BFC8BD8B8}"/>
              </a:ext>
            </a:extLst>
          </p:cNvPr>
          <p:cNvSpPr txBox="1"/>
          <p:nvPr/>
        </p:nvSpPr>
        <p:spPr>
          <a:xfrm>
            <a:off x="416496" y="404662"/>
            <a:ext cx="9145016" cy="5704639"/>
          </a:xfrm>
          <a:prstGeom prst="rect">
            <a:avLst/>
          </a:prstGeom>
          <a:noFill/>
        </p:spPr>
        <p:txBody>
          <a:bodyPr wrap="square">
            <a:spAutoFit/>
          </a:bodyPr>
          <a:lstStyle/>
          <a:p>
            <a:pPr marL="0" indent="0">
              <a:buNone/>
            </a:pPr>
            <a:r>
              <a:rPr lang="pt-BR" sz="2400" b="1" dirty="0"/>
              <a:t>Texto 2</a:t>
            </a:r>
          </a:p>
          <a:p>
            <a:pPr marL="0" indent="0">
              <a:buNone/>
            </a:pPr>
            <a:endParaRPr lang="pt-BR" sz="2400" b="1" dirty="0"/>
          </a:p>
          <a:p>
            <a:pPr marL="0" indent="0">
              <a:buNone/>
            </a:pPr>
            <a:r>
              <a:rPr lang="pt-BR" sz="2400" b="1" dirty="0">
                <a:effectLst/>
                <a:latin typeface="Arial" panose="020B0604020202020204" pitchFamily="34" charset="0"/>
                <a:ea typeface="SimSun" panose="02010600030101010101" pitchFamily="2" charset="-122"/>
                <a:cs typeface="Times New Roman" panose="02020603050405020304" pitchFamily="18" charset="0"/>
              </a:rPr>
              <a:t>Dia Mundial do Meio Ambiente</a:t>
            </a:r>
            <a:endParaRPr lang="pt-BR" sz="2400" b="1" dirty="0">
              <a:effectLst/>
              <a:latin typeface="Liberation Serif"/>
              <a:ea typeface="SimSun" panose="02010600030101010101" pitchFamily="2" charset="-122"/>
              <a:cs typeface="Times New Roman" panose="02020603050405020304" pitchFamily="18" charset="0"/>
            </a:endParaRPr>
          </a:p>
          <a:p>
            <a:pPr marL="0" indent="0" algn="just">
              <a:lnSpc>
                <a:spcPct val="120000"/>
              </a:lnSpc>
              <a:spcAft>
                <a:spcPts val="1500"/>
              </a:spcAft>
              <a:buNone/>
            </a:pPr>
            <a:r>
              <a:rPr lang="pt-BR" sz="2400" dirty="0">
                <a:solidFill>
                  <a:srgbClr val="000000"/>
                </a:solidFill>
                <a:effectLst/>
                <a:latin typeface="Arial" panose="020B0604020202020204" pitchFamily="34" charset="0"/>
                <a:ea typeface="Times New Roman" panose="02020603050405020304" pitchFamily="18" charset="0"/>
              </a:rPr>
              <a:t>Em 1972, durante a Conferência das Nações Unidas sobre o Meio Ambiente, em Estocolmo, a Organização das Nações Unidas (ONU) instituiu o Dia Mundial do Meio Ambiente, que passou a ser comemorado todo dia 05 de junho. Essa data, que foi escolhida para coincidir com a data de realização dessa conferência, tem como objetivo principal chamar a atenção de todas as esferas da população para os problemas ambientais e para a importância da preservação dos recursos naturais, que até então eram considerados, por muitos, inesgotáveis. </a:t>
            </a:r>
            <a:r>
              <a:rPr lang="pt-BR" sz="2400" dirty="0">
                <a:solidFill>
                  <a:schemeClr val="tx1"/>
                </a:solidFill>
              </a:rPr>
              <a:t>[...]</a:t>
            </a:r>
          </a:p>
          <a:p>
            <a:pPr marL="0" indent="0" algn="r">
              <a:buNone/>
            </a:pPr>
            <a:r>
              <a:rPr lang="pt-BR" sz="1200" dirty="0">
                <a:solidFill>
                  <a:schemeClr val="tx1"/>
                </a:solidFill>
              </a:rPr>
              <a:t>Disponível em: www.csjmaceio.com.br/dia-mundial-do-meio-ambiente/(trecho adaptado)  </a:t>
            </a:r>
          </a:p>
          <a:p>
            <a:pPr marL="0" indent="0" algn="r">
              <a:buNone/>
            </a:pPr>
            <a:r>
              <a:rPr lang="pt-BR" sz="1200" kern="100" dirty="0">
                <a:solidFill>
                  <a:schemeClr val="tx1"/>
                </a:solidFill>
                <a:latin typeface="Liberation Serif"/>
                <a:ea typeface="SimSun" panose="02010600030101010101" pitchFamily="2" charset="-122"/>
                <a:cs typeface="Arial" panose="020B0604020202020204" pitchFamily="34" charset="0"/>
              </a:rPr>
              <a:t>Acesso: 23.agos.2021</a:t>
            </a:r>
            <a:r>
              <a:rPr lang="pt-BR" sz="1050" kern="100" dirty="0">
                <a:solidFill>
                  <a:schemeClr val="tx1"/>
                </a:solidFill>
                <a:latin typeface="Liberation Serif"/>
                <a:ea typeface="SimSun" panose="02010600030101010101" pitchFamily="2" charset="-122"/>
                <a:cs typeface="Arial" panose="020B0604020202020204" pitchFamily="34" charset="0"/>
              </a:rPr>
              <a:t>. </a:t>
            </a:r>
            <a:endParaRPr lang="pt-BR" sz="1050" kern="100" dirty="0">
              <a:solidFill>
                <a:schemeClr val="tx1"/>
              </a:solidFill>
              <a:effectLst/>
              <a:latin typeface="Liberation Serif"/>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xmlns="" val="35078277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05 – SAEP 2019 (ADAPTADA)</a:t>
            </a:r>
          </a:p>
        </p:txBody>
      </p:sp>
      <p:sp>
        <p:nvSpPr>
          <p:cNvPr id="3" name="Espaço Reservado para Conteúdo 2"/>
          <p:cNvSpPr>
            <a:spLocks noGrp="1"/>
          </p:cNvSpPr>
          <p:nvPr>
            <p:ph idx="1"/>
          </p:nvPr>
        </p:nvSpPr>
        <p:spPr>
          <a:xfrm>
            <a:off x="200471" y="1124744"/>
            <a:ext cx="9577065" cy="5472608"/>
          </a:xfrm>
        </p:spPr>
        <p:txBody>
          <a:bodyPr>
            <a:normAutofit fontScale="25000" lnSpcReduction="20000"/>
          </a:bodyPr>
          <a:lstStyle/>
          <a:p>
            <a:pPr marL="0" indent="0">
              <a:lnSpc>
                <a:spcPct val="170000"/>
              </a:lnSpc>
              <a:buNone/>
            </a:pPr>
            <a:r>
              <a:rPr lang="pt-BR" sz="11200" b="1" dirty="0" smtClean="0"/>
              <a:t>Ao </a:t>
            </a:r>
            <a:r>
              <a:rPr lang="pt-BR" sz="11200" b="1" dirty="0"/>
              <a:t>compararmos os textos 1 e 2, observamos que ambos têm como assunto principal</a:t>
            </a:r>
          </a:p>
          <a:p>
            <a:pPr marL="0" indent="0">
              <a:lnSpc>
                <a:spcPct val="170000"/>
              </a:lnSpc>
              <a:buNone/>
            </a:pPr>
            <a:r>
              <a:rPr lang="pt-BR" sz="11200" dirty="0"/>
              <a:t>(A) o Dia Mundial do Meio Ambiente.</a:t>
            </a:r>
          </a:p>
          <a:p>
            <a:pPr marL="0" indent="0">
              <a:lnSpc>
                <a:spcPct val="170000"/>
              </a:lnSpc>
              <a:buNone/>
            </a:pPr>
            <a:r>
              <a:rPr lang="pt-BR" sz="11200" dirty="0"/>
              <a:t>(B) a divulgação de dados sobre a preservação da natureza.</a:t>
            </a:r>
          </a:p>
          <a:p>
            <a:pPr marL="0" indent="0">
              <a:lnSpc>
                <a:spcPct val="170000"/>
              </a:lnSpc>
              <a:buNone/>
            </a:pPr>
            <a:r>
              <a:rPr lang="pt-BR" sz="11200" dirty="0"/>
              <a:t>(C) as ações da Organização das Nações Unidas (ONU).</a:t>
            </a:r>
          </a:p>
          <a:p>
            <a:pPr marL="0" indent="0">
              <a:lnSpc>
                <a:spcPct val="170000"/>
              </a:lnSpc>
              <a:buNone/>
            </a:pPr>
            <a:r>
              <a:rPr lang="pt-BR" sz="11200" dirty="0"/>
              <a:t>(D) as conferências sobre a preservação do Meio Ambiente.</a:t>
            </a:r>
          </a:p>
          <a:p>
            <a:pPr marL="1371600" indent="-1371600">
              <a:buAutoNum type="alphaUcParenBoth"/>
            </a:pPr>
            <a:endParaRPr lang="pt-BR" sz="11200" dirty="0"/>
          </a:p>
          <a:p>
            <a:pPr marL="1371600" indent="-1371600">
              <a:buAutoNum type="alphaUcParenBoth"/>
            </a:pPr>
            <a:endParaRPr lang="pt-BR" sz="112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39635274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05 - gabarito</a:t>
            </a:r>
          </a:p>
        </p:txBody>
      </p:sp>
      <p:sp>
        <p:nvSpPr>
          <p:cNvPr id="3" name="Espaço Reservado para Conteúdo 2"/>
          <p:cNvSpPr>
            <a:spLocks noGrp="1"/>
          </p:cNvSpPr>
          <p:nvPr>
            <p:ph idx="1"/>
          </p:nvPr>
        </p:nvSpPr>
        <p:spPr>
          <a:xfrm>
            <a:off x="200471" y="1124744"/>
            <a:ext cx="9577065" cy="5472608"/>
          </a:xfrm>
        </p:spPr>
        <p:txBody>
          <a:bodyPr>
            <a:normAutofit fontScale="25000" lnSpcReduction="20000"/>
          </a:bodyPr>
          <a:lstStyle/>
          <a:p>
            <a:pPr marL="0" indent="0">
              <a:lnSpc>
                <a:spcPct val="170000"/>
              </a:lnSpc>
              <a:buNone/>
            </a:pPr>
            <a:r>
              <a:rPr lang="pt-BR" sz="11200" b="1" dirty="0" smtClean="0"/>
              <a:t>Ao </a:t>
            </a:r>
            <a:r>
              <a:rPr lang="pt-BR" sz="11200" b="1" dirty="0"/>
              <a:t>compararmos os textos 1 e 2, observamos que ambos têm como assunto principal</a:t>
            </a:r>
          </a:p>
          <a:p>
            <a:pPr marL="0" indent="0">
              <a:lnSpc>
                <a:spcPct val="170000"/>
              </a:lnSpc>
              <a:buNone/>
            </a:pPr>
            <a:r>
              <a:rPr lang="pt-BR" sz="11200" dirty="0">
                <a:solidFill>
                  <a:schemeClr val="accent2"/>
                </a:solidFill>
              </a:rPr>
              <a:t>(A) o Dia Mundial do Meio Ambiente.</a:t>
            </a:r>
          </a:p>
          <a:p>
            <a:pPr marL="0" indent="0">
              <a:lnSpc>
                <a:spcPct val="170000"/>
              </a:lnSpc>
              <a:buNone/>
            </a:pPr>
            <a:r>
              <a:rPr lang="pt-BR" sz="11200" dirty="0"/>
              <a:t>(B) a divulgação de dados sobre a preservação da natureza.</a:t>
            </a:r>
          </a:p>
          <a:p>
            <a:pPr marL="0" indent="0">
              <a:lnSpc>
                <a:spcPct val="170000"/>
              </a:lnSpc>
              <a:buNone/>
            </a:pPr>
            <a:r>
              <a:rPr lang="pt-BR" sz="11200" dirty="0"/>
              <a:t>(C) as ações da Organização das Nações Unidas (ONU).</a:t>
            </a:r>
          </a:p>
          <a:p>
            <a:pPr marL="0" indent="0">
              <a:lnSpc>
                <a:spcPct val="170000"/>
              </a:lnSpc>
              <a:buNone/>
            </a:pPr>
            <a:r>
              <a:rPr lang="pt-BR" sz="11200" dirty="0"/>
              <a:t>(D) as conferências sobre a preservação do Meio Ambiente.</a:t>
            </a:r>
          </a:p>
          <a:p>
            <a:pPr marL="1371600" indent="-1371600">
              <a:buAutoNum type="alphaUcParenBoth"/>
            </a:pPr>
            <a:endParaRPr lang="pt-BR" sz="11200" dirty="0"/>
          </a:p>
          <a:p>
            <a:pPr marL="1371600" indent="-1371600">
              <a:buAutoNum type="alphaUcParenBoth"/>
            </a:pPr>
            <a:endParaRPr lang="pt-BR" sz="112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3544885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06 – SAEP 2019</a:t>
            </a:r>
          </a:p>
        </p:txBody>
      </p:sp>
      <p:sp>
        <p:nvSpPr>
          <p:cNvPr id="3" name="Espaço Reservado para Conteúdo 2"/>
          <p:cNvSpPr>
            <a:spLocks noGrp="1"/>
          </p:cNvSpPr>
          <p:nvPr>
            <p:ph idx="1"/>
          </p:nvPr>
        </p:nvSpPr>
        <p:spPr>
          <a:xfrm>
            <a:off x="200471" y="1124744"/>
            <a:ext cx="9577065" cy="5472608"/>
          </a:xfrm>
        </p:spPr>
        <p:txBody>
          <a:bodyPr>
            <a:normAutofit fontScale="25000" lnSpcReduction="20000"/>
          </a:bodyPr>
          <a:lstStyle/>
          <a:p>
            <a:pPr marL="0" indent="0" algn="just">
              <a:lnSpc>
                <a:spcPct val="170000"/>
              </a:lnSpc>
              <a:buNone/>
            </a:pPr>
            <a:r>
              <a:rPr lang="pt-BR" sz="11200" b="1" kern="100" dirty="0">
                <a:solidFill>
                  <a:schemeClr val="tx1"/>
                </a:solidFill>
                <a:ea typeface="SimSun" panose="02010600030101010101" pitchFamily="2" charset="-122"/>
                <a:cs typeface="Arial" panose="020B0604020202020204" pitchFamily="34" charset="0"/>
              </a:rPr>
              <a:t>No texto 1, </a:t>
            </a:r>
            <a:r>
              <a:rPr lang="pt-BR" sz="11200" b="1" kern="100" dirty="0" smtClean="0">
                <a:solidFill>
                  <a:schemeClr val="tx1"/>
                </a:solidFill>
                <a:ea typeface="SimSun" panose="02010600030101010101" pitchFamily="2" charset="-122"/>
                <a:cs typeface="Arial" panose="020B0604020202020204" pitchFamily="34" charset="0"/>
              </a:rPr>
              <a:t>em</a:t>
            </a:r>
            <a:r>
              <a:rPr lang="pt-BR" sz="11200" b="1" kern="100" dirty="0" smtClean="0">
                <a:solidFill>
                  <a:schemeClr val="tx1"/>
                </a:solidFill>
                <a:effectLst/>
                <a:ea typeface="SimSun" panose="02010600030101010101" pitchFamily="2" charset="-122"/>
                <a:cs typeface="Arial" panose="020B0604020202020204" pitchFamily="34" charset="0"/>
              </a:rPr>
              <a:t> </a:t>
            </a:r>
            <a:r>
              <a:rPr lang="pt-BR" sz="11200" b="1" i="1" kern="100" dirty="0">
                <a:solidFill>
                  <a:schemeClr val="tx1"/>
                </a:solidFill>
                <a:effectLst/>
                <a:ea typeface="SimSun" panose="02010600030101010101" pitchFamily="2" charset="-122"/>
                <a:cs typeface="Arial" panose="020B0604020202020204" pitchFamily="34" charset="0"/>
              </a:rPr>
              <a:t>“</a:t>
            </a:r>
            <a:r>
              <a:rPr lang="pt-BR" sz="11200" b="1" i="1" u="sng" kern="100" dirty="0">
                <a:solidFill>
                  <a:schemeClr val="tx1"/>
                </a:solidFill>
                <a:effectLst/>
                <a:ea typeface="SimSun" panose="02010600030101010101" pitchFamily="2" charset="-122"/>
                <a:cs typeface="Arial" panose="020B0604020202020204" pitchFamily="34" charset="0"/>
              </a:rPr>
              <a:t>Preservar</a:t>
            </a:r>
            <a:r>
              <a:rPr lang="pt-BR" sz="11200" b="1" i="1" kern="100" dirty="0">
                <a:solidFill>
                  <a:schemeClr val="tx1"/>
                </a:solidFill>
                <a:effectLst/>
                <a:ea typeface="SimSun" panose="02010600030101010101" pitchFamily="2" charset="-122"/>
                <a:cs typeface="Arial" panose="020B0604020202020204" pitchFamily="34" charset="0"/>
              </a:rPr>
              <a:t> hoje é garantir os frutos que serão colhidos por outras vidas amanhã!”</a:t>
            </a:r>
            <a:r>
              <a:rPr lang="pt-BR" sz="11200" b="1" kern="100" dirty="0">
                <a:solidFill>
                  <a:schemeClr val="tx1"/>
                </a:solidFill>
                <a:effectLst/>
                <a:ea typeface="SimSun" panose="02010600030101010101" pitchFamily="2" charset="-122"/>
                <a:cs typeface="Arial" panose="020B0604020202020204" pitchFamily="34" charset="0"/>
              </a:rPr>
              <a:t>  </a:t>
            </a:r>
            <a:r>
              <a:rPr lang="pt-BR" sz="11200" b="1" kern="100" dirty="0" smtClean="0">
                <a:solidFill>
                  <a:schemeClr val="tx1"/>
                </a:solidFill>
                <a:effectLst/>
                <a:ea typeface="SimSun" panose="02010600030101010101" pitchFamily="2" charset="-122"/>
                <a:cs typeface="Arial" panose="020B0604020202020204" pitchFamily="34" charset="0"/>
              </a:rPr>
              <a:t>        a </a:t>
            </a:r>
            <a:r>
              <a:rPr lang="pt-BR" sz="11200" b="1" kern="100" dirty="0">
                <a:solidFill>
                  <a:schemeClr val="tx1"/>
                </a:solidFill>
                <a:effectLst/>
                <a:ea typeface="SimSun" panose="02010600030101010101" pitchFamily="2" charset="-122"/>
                <a:cs typeface="Arial" panose="020B0604020202020204" pitchFamily="34" charset="0"/>
              </a:rPr>
              <a:t>palavra em destaque pode ser substituída, sem alteração de sentido, por</a:t>
            </a:r>
            <a:endParaRPr lang="pt-BR" sz="11200" b="1" kern="100" dirty="0">
              <a:solidFill>
                <a:schemeClr val="tx1"/>
              </a:solidFill>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a:t>
            </a:r>
            <a:r>
              <a:rPr lang="pt-BR" sz="11200" kern="100" dirty="0">
                <a:solidFill>
                  <a:schemeClr val="tx1"/>
                </a:solidFill>
                <a:ea typeface="SimSun" panose="02010600030101010101" pitchFamily="2" charset="-122"/>
                <a:cs typeface="Arial" panose="020B0604020202020204" pitchFamily="34" charset="0"/>
              </a:rPr>
              <a:t>Consertar.</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(B) Cuidar. </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Modificar.</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(D) Transformar.</a:t>
            </a: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4" name="Picture 2" descr="Curso de Pedagogia UFPel » fazer-emoticons-para-mensagen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573329">
            <a:off x="7337654" y="3415675"/>
            <a:ext cx="2040767" cy="200675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286338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06 - gabarito</a:t>
            </a:r>
          </a:p>
        </p:txBody>
      </p:sp>
      <p:sp>
        <p:nvSpPr>
          <p:cNvPr id="3" name="Espaço Reservado para Conteúdo 2"/>
          <p:cNvSpPr>
            <a:spLocks noGrp="1"/>
          </p:cNvSpPr>
          <p:nvPr>
            <p:ph idx="1"/>
          </p:nvPr>
        </p:nvSpPr>
        <p:spPr>
          <a:xfrm>
            <a:off x="200471" y="1124744"/>
            <a:ext cx="9577065" cy="5472608"/>
          </a:xfrm>
        </p:spPr>
        <p:txBody>
          <a:bodyPr>
            <a:normAutofit fontScale="25000" lnSpcReduction="20000"/>
          </a:bodyPr>
          <a:lstStyle/>
          <a:p>
            <a:pPr marL="0" indent="0" algn="just">
              <a:lnSpc>
                <a:spcPct val="170000"/>
              </a:lnSpc>
              <a:buNone/>
            </a:pPr>
            <a:r>
              <a:rPr lang="pt-BR" sz="11200" b="1" kern="100" dirty="0">
                <a:solidFill>
                  <a:schemeClr val="tx1"/>
                </a:solidFill>
                <a:ea typeface="SimSun" panose="02010600030101010101" pitchFamily="2" charset="-122"/>
                <a:cs typeface="Arial" panose="020B0604020202020204" pitchFamily="34" charset="0"/>
              </a:rPr>
              <a:t>No texto 1, </a:t>
            </a:r>
            <a:r>
              <a:rPr lang="pt-BR" sz="11200" b="1" kern="100" dirty="0" smtClean="0">
                <a:solidFill>
                  <a:schemeClr val="tx1"/>
                </a:solidFill>
                <a:ea typeface="SimSun" panose="02010600030101010101" pitchFamily="2" charset="-122"/>
                <a:cs typeface="Arial" panose="020B0604020202020204" pitchFamily="34" charset="0"/>
              </a:rPr>
              <a:t>em</a:t>
            </a:r>
            <a:r>
              <a:rPr lang="pt-BR" sz="11200" b="1" kern="100" dirty="0" smtClean="0">
                <a:solidFill>
                  <a:schemeClr val="tx1"/>
                </a:solidFill>
                <a:effectLst/>
                <a:ea typeface="SimSun" panose="02010600030101010101" pitchFamily="2" charset="-122"/>
                <a:cs typeface="Arial" panose="020B0604020202020204" pitchFamily="34" charset="0"/>
              </a:rPr>
              <a:t> </a:t>
            </a:r>
            <a:r>
              <a:rPr lang="pt-BR" sz="11200" b="1" i="1" kern="100" dirty="0">
                <a:solidFill>
                  <a:schemeClr val="tx1"/>
                </a:solidFill>
                <a:effectLst/>
                <a:ea typeface="SimSun" panose="02010600030101010101" pitchFamily="2" charset="-122"/>
                <a:cs typeface="Arial" panose="020B0604020202020204" pitchFamily="34" charset="0"/>
              </a:rPr>
              <a:t>“</a:t>
            </a:r>
            <a:r>
              <a:rPr lang="pt-BR" sz="11200" b="1" i="1" u="sng" kern="100" dirty="0">
                <a:solidFill>
                  <a:schemeClr val="tx1"/>
                </a:solidFill>
                <a:effectLst/>
                <a:ea typeface="SimSun" panose="02010600030101010101" pitchFamily="2" charset="-122"/>
                <a:cs typeface="Arial" panose="020B0604020202020204" pitchFamily="34" charset="0"/>
              </a:rPr>
              <a:t>Preservar</a:t>
            </a:r>
            <a:r>
              <a:rPr lang="pt-BR" sz="11200" b="1" i="1" kern="100" dirty="0">
                <a:solidFill>
                  <a:schemeClr val="tx1"/>
                </a:solidFill>
                <a:effectLst/>
                <a:ea typeface="SimSun" panose="02010600030101010101" pitchFamily="2" charset="-122"/>
                <a:cs typeface="Arial" panose="020B0604020202020204" pitchFamily="34" charset="0"/>
              </a:rPr>
              <a:t> hoje é garantir os frutos que serão colhidos por outras vidas amanhã!”  </a:t>
            </a:r>
            <a:r>
              <a:rPr lang="pt-BR" sz="11200" b="1" i="1" kern="100" dirty="0" smtClean="0">
                <a:solidFill>
                  <a:schemeClr val="tx1"/>
                </a:solidFill>
                <a:effectLst/>
                <a:ea typeface="SimSun" panose="02010600030101010101" pitchFamily="2" charset="-122"/>
                <a:cs typeface="Arial" panose="020B0604020202020204" pitchFamily="34" charset="0"/>
              </a:rPr>
              <a:t>         </a:t>
            </a:r>
            <a:r>
              <a:rPr lang="pt-BR" sz="11200" b="1" kern="100" dirty="0" smtClean="0">
                <a:solidFill>
                  <a:schemeClr val="tx1"/>
                </a:solidFill>
                <a:effectLst/>
                <a:ea typeface="SimSun" panose="02010600030101010101" pitchFamily="2" charset="-122"/>
                <a:cs typeface="Arial" panose="020B0604020202020204" pitchFamily="34" charset="0"/>
              </a:rPr>
              <a:t>a </a:t>
            </a:r>
            <a:r>
              <a:rPr lang="pt-BR" sz="11200" b="1" kern="100" dirty="0">
                <a:solidFill>
                  <a:schemeClr val="tx1"/>
                </a:solidFill>
                <a:effectLst/>
                <a:ea typeface="SimSun" panose="02010600030101010101" pitchFamily="2" charset="-122"/>
                <a:cs typeface="Arial" panose="020B0604020202020204" pitchFamily="34" charset="0"/>
              </a:rPr>
              <a:t>palavra em destaque pode ser substituída, sem alteração de sentido, por</a:t>
            </a:r>
            <a:endParaRPr lang="pt-BR" sz="11200" b="1" kern="100" dirty="0">
              <a:solidFill>
                <a:schemeClr val="tx1"/>
              </a:solidFill>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a:t>
            </a:r>
            <a:r>
              <a:rPr lang="pt-BR" sz="11200" kern="100" dirty="0">
                <a:solidFill>
                  <a:schemeClr val="tx1"/>
                </a:solidFill>
                <a:ea typeface="SimSun" panose="02010600030101010101" pitchFamily="2" charset="-122"/>
                <a:cs typeface="Arial" panose="020B0604020202020204" pitchFamily="34" charset="0"/>
              </a:rPr>
              <a:t>Consertar.</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rgbClr val="FF0000"/>
                </a:solidFill>
                <a:effectLst/>
                <a:ea typeface="SimSun" panose="02010600030101010101" pitchFamily="2" charset="-122"/>
                <a:cs typeface="Arial" panose="020B0604020202020204" pitchFamily="34" charset="0"/>
              </a:rPr>
              <a:t>(B) Cuidar. </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Modificar.</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(D) Transformar.</a:t>
            </a: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2857578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07 E 08</a:t>
            </a:r>
          </a:p>
        </p:txBody>
      </p:sp>
      <p:sp>
        <p:nvSpPr>
          <p:cNvPr id="3" name="Espaço Reservado para Conteúdo 2"/>
          <p:cNvSpPr>
            <a:spLocks noGrp="1"/>
          </p:cNvSpPr>
          <p:nvPr>
            <p:ph idx="1"/>
          </p:nvPr>
        </p:nvSpPr>
        <p:spPr>
          <a:xfrm>
            <a:off x="200471" y="954832"/>
            <a:ext cx="9577065" cy="5642520"/>
          </a:xfrm>
        </p:spPr>
        <p:txBody>
          <a:bodyPr>
            <a:normAutofit fontScale="25000" lnSpcReduction="20000"/>
          </a:bodyPr>
          <a:lstStyle/>
          <a:p>
            <a:pPr marL="0" indent="0">
              <a:buNone/>
            </a:pPr>
            <a:r>
              <a:rPr lang="pt-BR" sz="5100" b="1" dirty="0"/>
              <a:t> 				</a:t>
            </a:r>
            <a:r>
              <a:rPr lang="pt-BR" sz="8000" b="1" kern="100" dirty="0">
                <a:effectLst/>
                <a:ea typeface="SimSun" panose="02010600030101010101" pitchFamily="2" charset="-122"/>
                <a:cs typeface="Arial" panose="020B0604020202020204" pitchFamily="34" charset="0"/>
              </a:rPr>
              <a:t>Treze Chaminés</a:t>
            </a:r>
            <a:endParaRPr lang="pt-BR" sz="8000" kern="100" dirty="0">
              <a:effectLst/>
              <a:ea typeface="SimSun" panose="02010600030101010101" pitchFamily="2" charset="-122"/>
              <a:cs typeface="Arial" panose="020B0604020202020204" pitchFamily="34" charset="0"/>
            </a:endParaRPr>
          </a:p>
          <a:p>
            <a:pPr marL="0" indent="0" algn="ctr">
              <a:lnSpc>
                <a:spcPct val="150000"/>
              </a:lnSpc>
              <a:spcBef>
                <a:spcPts val="200"/>
              </a:spcBef>
              <a:buNone/>
            </a:pPr>
            <a:r>
              <a:rPr lang="pt-BR" sz="8000" b="1" kern="100" dirty="0" err="1">
                <a:effectLst/>
                <a:ea typeface="SimSun" panose="02010600030101010101" pitchFamily="2" charset="-122"/>
                <a:cs typeface="Arial" panose="020B0604020202020204" pitchFamily="34" charset="0"/>
              </a:rPr>
              <a:t>Sol-feira</a:t>
            </a:r>
            <a:r>
              <a:rPr lang="pt-BR" sz="8000" b="1" kern="100" dirty="0">
                <a:effectLst/>
                <a:ea typeface="SimSun" panose="02010600030101010101" pitchFamily="2" charset="-122"/>
                <a:cs typeface="Arial" panose="020B0604020202020204" pitchFamily="34" charset="0"/>
              </a:rPr>
              <a:t>, dia 12 deste ano</a:t>
            </a:r>
            <a:endParaRPr lang="pt-BR" sz="8000" kern="100" dirty="0">
              <a:effectLst/>
              <a:ea typeface="SimSun" panose="02010600030101010101" pitchFamily="2" charset="-122"/>
              <a:cs typeface="Arial" panose="020B0604020202020204" pitchFamily="34" charset="0"/>
            </a:endParaRPr>
          </a:p>
          <a:p>
            <a:pPr marL="0" indent="0" algn="just">
              <a:lnSpc>
                <a:spcPct val="150000"/>
              </a:lnSpc>
              <a:spcAft>
                <a:spcPts val="200"/>
              </a:spcAft>
              <a:buNone/>
            </a:pPr>
            <a:r>
              <a:rPr lang="pt-BR" sz="8000" kern="100" dirty="0">
                <a:effectLst/>
                <a:ea typeface="SimSun" panose="02010600030101010101" pitchFamily="2" charset="-122"/>
                <a:cs typeface="Arial" panose="020B0604020202020204" pitchFamily="34" charset="0"/>
              </a:rPr>
              <a:t>	</a:t>
            </a:r>
            <a:r>
              <a:rPr lang="pt-BR" sz="8800" kern="100" dirty="0">
                <a:effectLst/>
                <a:ea typeface="SimSun" panose="02010600030101010101" pitchFamily="2" charset="-122"/>
                <a:cs typeface="Arial" panose="020B0604020202020204" pitchFamily="34" charset="0"/>
              </a:rPr>
              <a:t>Caro tio </a:t>
            </a:r>
            <a:r>
              <a:rPr lang="pt-BR" sz="8800" kern="100" dirty="0" err="1">
                <a:effectLst/>
                <a:ea typeface="SimSun" panose="02010600030101010101" pitchFamily="2" charset="-122"/>
                <a:cs typeface="Arial" panose="020B0604020202020204" pitchFamily="34" charset="0"/>
              </a:rPr>
              <a:t>McAbro</a:t>
            </a:r>
            <a:r>
              <a:rPr lang="pt-BR" sz="8800" kern="100" dirty="0">
                <a:effectLst/>
                <a:ea typeface="SimSun" panose="02010600030101010101" pitchFamily="2" charset="-122"/>
                <a:cs typeface="Arial" panose="020B0604020202020204" pitchFamily="34" charset="0"/>
              </a:rPr>
              <a:t>,</a:t>
            </a:r>
          </a:p>
          <a:p>
            <a:pPr marL="0" indent="0" algn="just">
              <a:lnSpc>
                <a:spcPct val="150000"/>
              </a:lnSpc>
              <a:buNone/>
            </a:pPr>
            <a:r>
              <a:rPr lang="pt-BR" sz="8800" kern="100" dirty="0">
                <a:effectLst/>
                <a:ea typeface="SimSun" panose="02010600030101010101" pitchFamily="2" charset="-122"/>
                <a:cs typeface="Arial" panose="020B0604020202020204" pitchFamily="34" charset="0"/>
              </a:rPr>
              <a:t>	Bem, eu não sei COMO, mas funcionou! HB pediu ao príncipe para acabar com o DRAGÃO do Bosque Ladeira-Abaixo, que não a deixa dormir à noite, ele começou a tremer como vara verde! Ela está desconfiada de que ele não seja um príncipe de verdade. Então, me pediu que empilhasse 10 colchões sobre uma ervilha. Disse que, como em contos de fada, se ele tivesse “sangue azul”, sentiria a ervilha ao se sentar sobre a pilha. Bem, enquanto empilhava os colchões, tive uma ideia: não coloquei nenhuma ervilha.</a:t>
            </a:r>
          </a:p>
          <a:p>
            <a:pPr marL="0" indent="0" algn="just">
              <a:lnSpc>
                <a:spcPct val="150000"/>
              </a:lnSpc>
              <a:buNone/>
            </a:pPr>
            <a:r>
              <a:rPr lang="pt-BR" sz="8800" kern="100" dirty="0">
                <a:effectLst/>
                <a:ea typeface="SimSun" panose="02010600030101010101" pitchFamily="2" charset="-122"/>
                <a:cs typeface="Arial" panose="020B0604020202020204" pitchFamily="34" charset="0"/>
              </a:rPr>
              <a:t>	Quem ia saber?</a:t>
            </a:r>
            <a:endParaRPr lang="pt-BR" sz="4000" kern="100" dirty="0">
              <a:effectLst/>
              <a:ea typeface="SimSun" panose="02010600030101010101" pitchFamily="2" charset="-122"/>
              <a:cs typeface="Arial" panose="020B0604020202020204" pitchFamily="34" charset="0"/>
            </a:endParaRPr>
          </a:p>
          <a:p>
            <a:pPr marL="0" indent="0" algn="r">
              <a:spcAft>
                <a:spcPts val="200"/>
              </a:spcAft>
              <a:buNone/>
            </a:pPr>
            <a:r>
              <a:rPr lang="pt-BR" sz="4800" kern="100" dirty="0" err="1">
                <a:effectLst/>
                <a:ea typeface="SimSun" panose="02010600030101010101" pitchFamily="2" charset="-122"/>
                <a:cs typeface="Arial" panose="020B0604020202020204" pitchFamily="34" charset="0"/>
              </a:rPr>
              <a:t>Hiawyn</a:t>
            </a:r>
            <a:r>
              <a:rPr lang="pt-BR" sz="4800" kern="100" dirty="0">
                <a:effectLst/>
                <a:ea typeface="SimSun" panose="02010600030101010101" pitchFamily="2" charset="-122"/>
                <a:cs typeface="Arial" panose="020B0604020202020204" pitchFamily="34" charset="0"/>
              </a:rPr>
              <a:t> Oram. As cartas de </a:t>
            </a:r>
            <a:r>
              <a:rPr lang="pt-BR" sz="4800" kern="100" dirty="0" err="1">
                <a:effectLst/>
                <a:ea typeface="SimSun" panose="02010600030101010101" pitchFamily="2" charset="-122"/>
                <a:cs typeface="Arial" panose="020B0604020202020204" pitchFamily="34" charset="0"/>
              </a:rPr>
              <a:t>Ronroroso</a:t>
            </a:r>
            <a:r>
              <a:rPr lang="pt-BR" sz="4800" kern="100" dirty="0">
                <a:effectLst/>
                <a:ea typeface="SimSun" panose="02010600030101010101" pitchFamily="2" charset="-122"/>
                <a:cs typeface="Arial" panose="020B0604020202020204" pitchFamily="34" charset="0"/>
              </a:rPr>
              <a:t>: minha bruxa que não quer ser bruxa. Tradução de Áurea </a:t>
            </a:r>
            <a:r>
              <a:rPr lang="pt-BR" sz="4800" kern="100" dirty="0" err="1">
                <a:effectLst/>
                <a:ea typeface="SimSun" panose="02010600030101010101" pitchFamily="2" charset="-122"/>
                <a:cs typeface="Arial" panose="020B0604020202020204" pitchFamily="34" charset="0"/>
              </a:rPr>
              <a:t>Arata</a:t>
            </a:r>
            <a:r>
              <a:rPr lang="pt-BR" sz="4800" kern="100" dirty="0">
                <a:effectLst/>
                <a:ea typeface="SimSun" panose="02010600030101010101" pitchFamily="2" charset="-122"/>
                <a:cs typeface="Arial" panose="020B0604020202020204" pitchFamily="34" charset="0"/>
              </a:rPr>
              <a:t>. São Paulo: Salamandra, 2008.</a:t>
            </a:r>
          </a:p>
          <a:p>
            <a:pPr marL="0" indent="0">
              <a:buNone/>
            </a:pPr>
            <a:endParaRPr lang="pt-BR" sz="9600" dirty="0"/>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1780683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07 (SEDUCE 2019)</a:t>
            </a:r>
          </a:p>
        </p:txBody>
      </p:sp>
      <p:sp>
        <p:nvSpPr>
          <p:cNvPr id="3" name="Espaço Reservado para Conteúdo 2"/>
          <p:cNvSpPr>
            <a:spLocks noGrp="1"/>
          </p:cNvSpPr>
          <p:nvPr>
            <p:ph idx="1"/>
          </p:nvPr>
        </p:nvSpPr>
        <p:spPr>
          <a:xfrm>
            <a:off x="200471" y="1268760"/>
            <a:ext cx="9577065" cy="5589240"/>
          </a:xfrm>
        </p:spPr>
        <p:txBody>
          <a:bodyPr>
            <a:normAutofit fontScale="25000" lnSpcReduction="20000"/>
          </a:bodyPr>
          <a:lstStyle/>
          <a:p>
            <a:pPr marL="0" indent="0">
              <a:buNone/>
            </a:pPr>
            <a:r>
              <a:rPr lang="pt-BR" sz="5100" b="1" dirty="0"/>
              <a:t> </a:t>
            </a:r>
          </a:p>
          <a:p>
            <a:pPr marL="0" indent="0" algn="just">
              <a:lnSpc>
                <a:spcPct val="170000"/>
              </a:lnSpc>
              <a:buNone/>
            </a:pPr>
            <a:r>
              <a:rPr lang="pt-BR" sz="11200" b="1" kern="100" dirty="0">
                <a:solidFill>
                  <a:srgbClr val="000000"/>
                </a:solidFill>
                <a:ea typeface="SimSun" panose="02010600030101010101" pitchFamily="2" charset="-122"/>
                <a:cs typeface="Arial" panose="020B0604020202020204" pitchFamily="34" charset="0"/>
              </a:rPr>
              <a:t>Segundo o texto,</a:t>
            </a:r>
            <a:r>
              <a:rPr lang="pt-BR" sz="11200" b="1" kern="100" dirty="0">
                <a:solidFill>
                  <a:srgbClr val="000000"/>
                </a:solidFill>
                <a:effectLst/>
                <a:ea typeface="SimSun" panose="02010600030101010101" pitchFamily="2" charset="-122"/>
                <a:cs typeface="Arial" panose="020B0604020202020204" pitchFamily="34" charset="0"/>
              </a:rPr>
              <a:t> a menina está desconfiada de que o príncipe</a:t>
            </a:r>
            <a:endParaRPr lang="pt-BR" sz="11200" b="1" kern="100" dirty="0">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não seja de verdade.</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(B) tenha o sangue azul.</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acabe com o dragão.</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(D) não trema como vara verde.</a:t>
            </a:r>
          </a:p>
          <a:p>
            <a:pPr marL="0" indent="0">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11266" name="Picture 2" descr="Ponto de interrogação vermelho: vetores de stock, imagens vetoriais,  desenhos gráficos | Depositphoto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329264" y="2780928"/>
            <a:ext cx="2504728" cy="3060767"/>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38508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720080"/>
          </a:xfrm>
        </p:spPr>
        <p:style>
          <a:lnRef idx="0">
            <a:scrgbClr r="0" g="0" b="0"/>
          </a:lnRef>
          <a:fillRef idx="1003">
            <a:schemeClr val="lt2"/>
          </a:fillRef>
          <a:effectRef idx="0">
            <a:scrgbClr r="0" g="0" b="0"/>
          </a:effectRef>
          <a:fontRef idx="major"/>
        </p:style>
        <p:txBody>
          <a:bodyPr>
            <a:normAutofit/>
          </a:bodyPr>
          <a:lstStyle/>
          <a:p>
            <a:r>
              <a:rPr lang="pt-BR" sz="3200" b="1" dirty="0"/>
              <a:t>Questão 01 e 02</a:t>
            </a:r>
          </a:p>
        </p:txBody>
      </p:sp>
      <p:sp>
        <p:nvSpPr>
          <p:cNvPr id="3" name="Espaço Reservado para Conteúdo 2"/>
          <p:cNvSpPr>
            <a:spLocks noGrp="1"/>
          </p:cNvSpPr>
          <p:nvPr>
            <p:ph idx="1"/>
          </p:nvPr>
        </p:nvSpPr>
        <p:spPr>
          <a:xfrm>
            <a:off x="200471" y="1124744"/>
            <a:ext cx="9577065" cy="5472608"/>
          </a:xfrm>
        </p:spPr>
        <p:txBody>
          <a:bodyPr>
            <a:normAutofit fontScale="40000" lnSpcReduction="20000"/>
          </a:bodyPr>
          <a:lstStyle/>
          <a:p>
            <a:endParaRPr lang="pt-BR" sz="2550" dirty="0"/>
          </a:p>
          <a:p>
            <a:pPr marL="0" indent="0">
              <a:buNone/>
            </a:pPr>
            <a:r>
              <a:rPr lang="pt-BR" sz="2550" dirty="0"/>
              <a:t>                                  </a:t>
            </a:r>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r>
              <a:rPr lang="pt-BR" sz="8000" dirty="0">
                <a:latin typeface="Arial" panose="020B0604020202020204" pitchFamily="34" charset="0"/>
                <a:cs typeface="Arial" panose="020B0604020202020204" pitchFamily="34" charset="0"/>
              </a:rPr>
              <a:t>                                                                  </a:t>
            </a: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7" name="Imagem 6">
            <a:extLst>
              <a:ext uri="{FF2B5EF4-FFF2-40B4-BE49-F238E27FC236}">
                <a16:creationId xmlns="" xmlns:a16="http://schemas.microsoft.com/office/drawing/2014/main" id="{EB9DD341-5067-4381-96F3-C56A08888E77}"/>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3062"/>
          <a:stretch/>
        </p:blipFill>
        <p:spPr>
          <a:xfrm>
            <a:off x="1748579" y="836713"/>
            <a:ext cx="6408843" cy="59766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07 - gabarito</a:t>
            </a:r>
          </a:p>
        </p:txBody>
      </p:sp>
      <p:sp>
        <p:nvSpPr>
          <p:cNvPr id="3" name="Espaço Reservado para Conteúdo 2"/>
          <p:cNvSpPr>
            <a:spLocks noGrp="1"/>
          </p:cNvSpPr>
          <p:nvPr>
            <p:ph idx="1"/>
          </p:nvPr>
        </p:nvSpPr>
        <p:spPr>
          <a:xfrm>
            <a:off x="200471" y="1340768"/>
            <a:ext cx="9577065" cy="5256584"/>
          </a:xfrm>
        </p:spPr>
        <p:txBody>
          <a:bodyPr>
            <a:normAutofit fontScale="25000" lnSpcReduction="20000"/>
          </a:bodyPr>
          <a:lstStyle/>
          <a:p>
            <a:pPr marL="0" indent="0">
              <a:buNone/>
            </a:pPr>
            <a:r>
              <a:rPr lang="pt-BR" sz="5100" b="1" dirty="0"/>
              <a:t> </a:t>
            </a:r>
          </a:p>
          <a:p>
            <a:pPr marL="0" indent="0" algn="just">
              <a:lnSpc>
                <a:spcPct val="170000"/>
              </a:lnSpc>
              <a:buNone/>
            </a:pPr>
            <a:r>
              <a:rPr lang="pt-BR" sz="11200" b="1" kern="100" dirty="0">
                <a:solidFill>
                  <a:srgbClr val="000000"/>
                </a:solidFill>
                <a:ea typeface="SimSun" panose="02010600030101010101" pitchFamily="2" charset="-122"/>
                <a:cs typeface="Arial" panose="020B0604020202020204" pitchFamily="34" charset="0"/>
              </a:rPr>
              <a:t>Segundo o texto,</a:t>
            </a:r>
            <a:r>
              <a:rPr lang="pt-BR" sz="11200" b="1" kern="100" dirty="0">
                <a:solidFill>
                  <a:srgbClr val="000000"/>
                </a:solidFill>
                <a:effectLst/>
                <a:ea typeface="SimSun" panose="02010600030101010101" pitchFamily="2" charset="-122"/>
                <a:cs typeface="Arial" panose="020B0604020202020204" pitchFamily="34" charset="0"/>
              </a:rPr>
              <a:t> a menina está desconfiada de que o príncipe</a:t>
            </a:r>
            <a:endParaRPr lang="pt-BR" sz="11200" b="1" kern="100" dirty="0">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accent2"/>
                </a:solidFill>
                <a:effectLst/>
                <a:ea typeface="SimSun" panose="02010600030101010101" pitchFamily="2" charset="-122"/>
                <a:cs typeface="Arial" panose="020B0604020202020204" pitchFamily="34" charset="0"/>
              </a:rPr>
              <a:t>(A) não seja de verdade.</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(B) tenha o sangue azul.</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acabe com o dragão.</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(D) não trema como vara verde.</a:t>
            </a:r>
          </a:p>
          <a:p>
            <a:pPr marL="0" indent="0">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4797651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08 (SEDUCE 2019)</a:t>
            </a:r>
          </a:p>
        </p:txBody>
      </p:sp>
      <p:sp>
        <p:nvSpPr>
          <p:cNvPr id="3" name="Espaço Reservado para Conteúdo 2"/>
          <p:cNvSpPr>
            <a:spLocks noGrp="1"/>
          </p:cNvSpPr>
          <p:nvPr>
            <p:ph idx="1"/>
          </p:nvPr>
        </p:nvSpPr>
        <p:spPr>
          <a:xfrm>
            <a:off x="416496" y="1412776"/>
            <a:ext cx="9361040" cy="4968552"/>
          </a:xfrm>
        </p:spPr>
        <p:txBody>
          <a:bodyPr>
            <a:normAutofit fontScale="25000" lnSpcReduction="20000"/>
          </a:bodyPr>
          <a:lstStyle/>
          <a:p>
            <a:pPr marL="0" indent="0">
              <a:buNone/>
            </a:pPr>
            <a:r>
              <a:rPr lang="pt-BR" sz="5100" b="1" dirty="0"/>
              <a:t> </a:t>
            </a:r>
          </a:p>
          <a:p>
            <a:pPr marL="0" indent="0" algn="just">
              <a:lnSpc>
                <a:spcPct val="170000"/>
              </a:lnSpc>
              <a:buNone/>
            </a:pPr>
            <a:r>
              <a:rPr lang="pt-BR" sz="11200" b="1" kern="100" dirty="0">
                <a:solidFill>
                  <a:schemeClr val="tx1"/>
                </a:solidFill>
                <a:effectLst/>
                <a:ea typeface="SimSun" panose="02010600030101010101" pitchFamily="2" charset="-122"/>
                <a:cs typeface="Arial" panose="020B0604020202020204" pitchFamily="34" charset="0"/>
              </a:rPr>
              <a:t>No trecho </a:t>
            </a:r>
            <a:r>
              <a:rPr lang="pt-BR" sz="11200" b="1" i="1" kern="100" dirty="0" smtClean="0">
                <a:solidFill>
                  <a:schemeClr val="tx1"/>
                </a:solidFill>
                <a:effectLst/>
                <a:ea typeface="SimSun" panose="02010600030101010101" pitchFamily="2" charset="-122"/>
                <a:cs typeface="Arial" panose="020B0604020202020204" pitchFamily="34" charset="0"/>
              </a:rPr>
              <a:t>“... pediu </a:t>
            </a:r>
            <a:r>
              <a:rPr lang="pt-BR" sz="11200" b="1" i="1" kern="100" dirty="0">
                <a:solidFill>
                  <a:schemeClr val="tx1"/>
                </a:solidFill>
                <a:effectLst/>
                <a:ea typeface="SimSun" panose="02010600030101010101" pitchFamily="2" charset="-122"/>
                <a:cs typeface="Arial" panose="020B0604020202020204" pitchFamily="34" charset="0"/>
              </a:rPr>
              <a:t>ao príncipe para acabar com o Dragão do Bosque...”, </a:t>
            </a:r>
            <a:r>
              <a:rPr lang="pt-BR" sz="11200" b="1" i="1" kern="100" dirty="0" smtClean="0">
                <a:solidFill>
                  <a:schemeClr val="tx1"/>
                </a:solidFill>
                <a:effectLst/>
                <a:ea typeface="SimSun" panose="02010600030101010101" pitchFamily="2" charset="-122"/>
                <a:cs typeface="Arial" panose="020B0604020202020204" pitchFamily="34" charset="0"/>
              </a:rPr>
              <a:t> </a:t>
            </a:r>
            <a:r>
              <a:rPr lang="pt-BR" sz="11200" b="1" kern="100" dirty="0" smtClean="0">
                <a:solidFill>
                  <a:schemeClr val="tx1"/>
                </a:solidFill>
                <a:effectLst/>
                <a:ea typeface="SimSun" panose="02010600030101010101" pitchFamily="2" charset="-122"/>
                <a:cs typeface="Arial" panose="020B0604020202020204" pitchFamily="34" charset="0"/>
              </a:rPr>
              <a:t>a </a:t>
            </a:r>
            <a:r>
              <a:rPr lang="pt-BR" sz="11200" b="1" kern="100" dirty="0">
                <a:solidFill>
                  <a:schemeClr val="tx1"/>
                </a:solidFill>
                <a:effectLst/>
                <a:ea typeface="SimSun" panose="02010600030101010101" pitchFamily="2" charset="-122"/>
                <a:cs typeface="Arial" panose="020B0604020202020204" pitchFamily="34" charset="0"/>
              </a:rPr>
              <a:t>palavra “</a:t>
            </a:r>
            <a:r>
              <a:rPr lang="pt-BR" sz="11200" b="1" u="sng" kern="100" dirty="0">
                <a:solidFill>
                  <a:schemeClr val="tx1"/>
                </a:solidFill>
                <a:effectLst/>
                <a:ea typeface="SimSun" panose="02010600030101010101" pitchFamily="2" charset="-122"/>
                <a:cs typeface="Arial" panose="020B0604020202020204" pitchFamily="34" charset="0"/>
              </a:rPr>
              <a:t>acabar</a:t>
            </a:r>
            <a:r>
              <a:rPr lang="pt-BR" sz="11200" b="1" kern="100" dirty="0">
                <a:solidFill>
                  <a:schemeClr val="tx1"/>
                </a:solidFill>
                <a:effectLst/>
                <a:ea typeface="SimSun" panose="02010600030101010101" pitchFamily="2" charset="-122"/>
                <a:cs typeface="Arial" panose="020B0604020202020204" pitchFamily="34" charset="0"/>
              </a:rPr>
              <a:t>” significa </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lutar.</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(B) matar.</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brincar.</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(D) assustar.</a:t>
            </a: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4" name="Picture 2" descr="Emoji Trends Of 202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70290" y="4293096"/>
            <a:ext cx="3310950"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02892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08 - gabarito</a:t>
            </a:r>
          </a:p>
        </p:txBody>
      </p:sp>
      <p:sp>
        <p:nvSpPr>
          <p:cNvPr id="3" name="Espaço Reservado para Conteúdo 2"/>
          <p:cNvSpPr>
            <a:spLocks noGrp="1"/>
          </p:cNvSpPr>
          <p:nvPr>
            <p:ph idx="1"/>
          </p:nvPr>
        </p:nvSpPr>
        <p:spPr>
          <a:xfrm>
            <a:off x="416496" y="1412776"/>
            <a:ext cx="9361040" cy="4968552"/>
          </a:xfrm>
        </p:spPr>
        <p:txBody>
          <a:bodyPr>
            <a:normAutofit fontScale="25000" lnSpcReduction="20000"/>
          </a:bodyPr>
          <a:lstStyle/>
          <a:p>
            <a:pPr marL="0" indent="0">
              <a:buNone/>
            </a:pPr>
            <a:r>
              <a:rPr lang="pt-BR" sz="5100" b="1" dirty="0"/>
              <a:t> </a:t>
            </a:r>
          </a:p>
          <a:p>
            <a:pPr marL="0" indent="0" algn="just">
              <a:lnSpc>
                <a:spcPct val="170000"/>
              </a:lnSpc>
              <a:buNone/>
            </a:pPr>
            <a:r>
              <a:rPr lang="pt-BR" sz="11200" b="1" kern="100" dirty="0">
                <a:solidFill>
                  <a:schemeClr val="tx1"/>
                </a:solidFill>
                <a:effectLst/>
                <a:ea typeface="SimSun" panose="02010600030101010101" pitchFamily="2" charset="-122"/>
                <a:cs typeface="Arial" panose="020B0604020202020204" pitchFamily="34" charset="0"/>
              </a:rPr>
              <a:t>No trecho </a:t>
            </a:r>
            <a:r>
              <a:rPr lang="pt-BR" sz="11200" b="1" i="1" kern="100" dirty="0" smtClean="0">
                <a:solidFill>
                  <a:schemeClr val="tx1"/>
                </a:solidFill>
                <a:effectLst/>
                <a:ea typeface="SimSun" panose="02010600030101010101" pitchFamily="2" charset="-122"/>
                <a:cs typeface="Arial" panose="020B0604020202020204" pitchFamily="34" charset="0"/>
              </a:rPr>
              <a:t>“... pediu </a:t>
            </a:r>
            <a:r>
              <a:rPr lang="pt-BR" sz="11200" b="1" i="1" kern="100" dirty="0">
                <a:solidFill>
                  <a:schemeClr val="tx1"/>
                </a:solidFill>
                <a:effectLst/>
                <a:ea typeface="SimSun" panose="02010600030101010101" pitchFamily="2" charset="-122"/>
                <a:cs typeface="Arial" panose="020B0604020202020204" pitchFamily="34" charset="0"/>
              </a:rPr>
              <a:t>ao príncipe para acabar com o Dragão do Bosque...”, </a:t>
            </a:r>
            <a:r>
              <a:rPr lang="pt-BR" sz="11200" b="1" i="1" kern="100" dirty="0" smtClean="0">
                <a:solidFill>
                  <a:schemeClr val="tx1"/>
                </a:solidFill>
                <a:effectLst/>
                <a:ea typeface="SimSun" panose="02010600030101010101" pitchFamily="2" charset="-122"/>
                <a:cs typeface="Arial" panose="020B0604020202020204" pitchFamily="34" charset="0"/>
              </a:rPr>
              <a:t> </a:t>
            </a:r>
            <a:r>
              <a:rPr lang="pt-BR" sz="11200" b="1" kern="100" dirty="0" smtClean="0">
                <a:solidFill>
                  <a:schemeClr val="tx1"/>
                </a:solidFill>
                <a:effectLst/>
                <a:ea typeface="SimSun" panose="02010600030101010101" pitchFamily="2" charset="-122"/>
                <a:cs typeface="Arial" panose="020B0604020202020204" pitchFamily="34" charset="0"/>
              </a:rPr>
              <a:t>a </a:t>
            </a:r>
            <a:r>
              <a:rPr lang="pt-BR" sz="11200" b="1" kern="100" dirty="0">
                <a:solidFill>
                  <a:schemeClr val="tx1"/>
                </a:solidFill>
                <a:effectLst/>
                <a:ea typeface="SimSun" panose="02010600030101010101" pitchFamily="2" charset="-122"/>
                <a:cs typeface="Arial" panose="020B0604020202020204" pitchFamily="34" charset="0"/>
              </a:rPr>
              <a:t>palavra “</a:t>
            </a:r>
            <a:r>
              <a:rPr lang="pt-BR" sz="11200" b="1" u="sng" kern="100" dirty="0">
                <a:solidFill>
                  <a:schemeClr val="tx1"/>
                </a:solidFill>
                <a:effectLst/>
                <a:ea typeface="SimSun" panose="02010600030101010101" pitchFamily="2" charset="-122"/>
                <a:cs typeface="Arial" panose="020B0604020202020204" pitchFamily="34" charset="0"/>
              </a:rPr>
              <a:t>acabar</a:t>
            </a:r>
            <a:r>
              <a:rPr lang="pt-BR" sz="11200" b="1" kern="100" dirty="0">
                <a:solidFill>
                  <a:schemeClr val="tx1"/>
                </a:solidFill>
                <a:effectLst/>
                <a:ea typeface="SimSun" panose="02010600030101010101" pitchFamily="2" charset="-122"/>
                <a:cs typeface="Arial" panose="020B0604020202020204" pitchFamily="34" charset="0"/>
              </a:rPr>
              <a:t>” significa </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lutar.</a:t>
            </a:r>
          </a:p>
          <a:p>
            <a:pPr marL="0" indent="0" algn="just">
              <a:lnSpc>
                <a:spcPct val="170000"/>
              </a:lnSpc>
              <a:buNone/>
            </a:pPr>
            <a:r>
              <a:rPr lang="pt-BR" sz="11200" kern="100" dirty="0">
                <a:solidFill>
                  <a:schemeClr val="accent2"/>
                </a:solidFill>
                <a:effectLst/>
                <a:ea typeface="SimSun" panose="02010600030101010101" pitchFamily="2" charset="-122"/>
                <a:cs typeface="Arial" panose="020B0604020202020204" pitchFamily="34" charset="0"/>
              </a:rPr>
              <a:t>(B) matar.</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brincar.</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(D) assustar.</a:t>
            </a: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24962750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09 e 10 </a:t>
            </a:r>
          </a:p>
        </p:txBody>
      </p:sp>
      <p:sp>
        <p:nvSpPr>
          <p:cNvPr id="3" name="Espaço Reservado para Conteúdo 2"/>
          <p:cNvSpPr>
            <a:spLocks noGrp="1"/>
          </p:cNvSpPr>
          <p:nvPr>
            <p:ph idx="1"/>
          </p:nvPr>
        </p:nvSpPr>
        <p:spPr>
          <a:xfrm>
            <a:off x="344488" y="3789040"/>
            <a:ext cx="9433048" cy="3047740"/>
          </a:xfrm>
        </p:spPr>
        <p:txBody>
          <a:bodyPr>
            <a:normAutofit fontScale="25000" lnSpcReduction="20000"/>
          </a:bodyPr>
          <a:lstStyle/>
          <a:p>
            <a:pPr marL="0" indent="0">
              <a:buNone/>
            </a:pPr>
            <a:r>
              <a:rPr lang="pt-BR" sz="5100" b="1" dirty="0"/>
              <a:t> </a:t>
            </a:r>
          </a:p>
          <a:p>
            <a:pPr marL="0" indent="719138" algn="l" rtl="0" fontAlgn="base">
              <a:lnSpc>
                <a:spcPct val="150000"/>
              </a:lnSpc>
              <a:buNone/>
            </a:pPr>
            <a:r>
              <a:rPr lang="pt-BR" sz="11200" i="0" dirty="0" smtClean="0">
                <a:solidFill>
                  <a:srgbClr val="000000"/>
                </a:solidFill>
                <a:effectLst/>
              </a:rPr>
              <a:t>Mas</a:t>
            </a:r>
            <a:r>
              <a:rPr lang="pt-BR" sz="11200" i="0" dirty="0">
                <a:solidFill>
                  <a:srgbClr val="000000"/>
                </a:solidFill>
                <a:effectLst/>
              </a:rPr>
              <a:t>, se formiga falasse e me visse lá do chão, ia dizer, com certeza:</a:t>
            </a:r>
          </a:p>
          <a:p>
            <a:pPr marL="0" indent="719138" algn="l" rtl="0" fontAlgn="base">
              <a:lnSpc>
                <a:spcPct val="150000"/>
              </a:lnSpc>
              <a:buNone/>
            </a:pPr>
            <a:r>
              <a:rPr lang="pt-BR" sz="11200" i="0" dirty="0">
                <a:solidFill>
                  <a:srgbClr val="000000"/>
                </a:solidFill>
                <a:effectLst/>
              </a:rPr>
              <a:t>– Minha nossa, que grandão</a:t>
            </a:r>
            <a:r>
              <a:rPr lang="pt-BR" sz="11200" i="0" dirty="0" smtClean="0">
                <a:solidFill>
                  <a:srgbClr val="000000"/>
                </a:solidFill>
                <a:effectLst/>
              </a:rPr>
              <a:t>!</a:t>
            </a:r>
          </a:p>
          <a:p>
            <a:pPr marL="0" indent="719138" algn="l" rtl="0" fontAlgn="base">
              <a:lnSpc>
                <a:spcPct val="150000"/>
              </a:lnSpc>
              <a:buNone/>
            </a:pPr>
            <a:endParaRPr lang="pt-BR" sz="4200" i="0" dirty="0">
              <a:solidFill>
                <a:srgbClr val="000000"/>
              </a:solidFill>
              <a:effectLst/>
            </a:endParaRPr>
          </a:p>
          <a:p>
            <a:pPr marL="0" indent="0" algn="r" rtl="0" fontAlgn="base">
              <a:lnSpc>
                <a:spcPct val="150000"/>
              </a:lnSpc>
              <a:buNone/>
            </a:pPr>
            <a:r>
              <a:rPr lang="pt-BR" sz="6000" dirty="0">
                <a:solidFill>
                  <a:srgbClr val="000000"/>
                </a:solidFill>
              </a:rPr>
              <a:t>Disponível em: </a:t>
            </a:r>
            <a:r>
              <a:rPr lang="pt-BR" sz="6000" dirty="0" smtClean="0">
                <a:solidFill>
                  <a:srgbClr val="000000"/>
                </a:solidFill>
              </a:rPr>
              <a:t>www.jessicaiancoski.com/post/</a:t>
            </a:r>
            <a:r>
              <a:rPr lang="pt-BR" sz="6000" dirty="0" err="1" smtClean="0">
                <a:solidFill>
                  <a:srgbClr val="000000"/>
                </a:solidFill>
              </a:rPr>
              <a:t>pedro</a:t>
            </a:r>
            <a:r>
              <a:rPr lang="pt-BR" sz="6000" dirty="0" smtClean="0">
                <a:solidFill>
                  <a:srgbClr val="000000"/>
                </a:solidFill>
              </a:rPr>
              <a:t>-bandeira-poema-pontinho-de-vista-poesia-infantil. </a:t>
            </a:r>
            <a:r>
              <a:rPr lang="pt-BR" sz="6000" i="0" dirty="0" smtClean="0">
                <a:solidFill>
                  <a:srgbClr val="000000"/>
                </a:solidFill>
                <a:effectLst/>
              </a:rPr>
              <a:t>Acesso </a:t>
            </a:r>
            <a:r>
              <a:rPr lang="pt-BR" sz="6000" i="0" dirty="0">
                <a:solidFill>
                  <a:srgbClr val="000000"/>
                </a:solidFill>
                <a:effectLst/>
              </a:rPr>
              <a:t>em 23.agos.2021</a:t>
            </a:r>
            <a:r>
              <a:rPr lang="pt-BR" sz="6000" i="0" dirty="0" smtClean="0">
                <a:solidFill>
                  <a:srgbClr val="000000"/>
                </a:solidFill>
                <a:effectLst/>
              </a:rPr>
              <a:t>.</a:t>
            </a:r>
            <a:r>
              <a:rPr lang="pt-BR" sz="7400" dirty="0" smtClean="0"/>
              <a:t>                     </a:t>
            </a:r>
            <a:endParaRPr lang="pt-BR" sz="7400" dirty="0"/>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
        <p:nvSpPr>
          <p:cNvPr id="5" name="Espaço Reservado para Conteúdo 2"/>
          <p:cNvSpPr txBox="1">
            <a:spLocks/>
          </p:cNvSpPr>
          <p:nvPr/>
        </p:nvSpPr>
        <p:spPr>
          <a:xfrm>
            <a:off x="25559" y="980728"/>
            <a:ext cx="7591737" cy="5544616"/>
          </a:xfrm>
          <a:prstGeom prst="rect">
            <a:avLst/>
          </a:prstGeom>
        </p:spPr>
        <p:txBody>
          <a:bodyPr vert="horz">
            <a:normAutofit fontScale="250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pt-BR" sz="5100" b="1" dirty="0" smtClean="0"/>
              <a:t> </a:t>
            </a:r>
          </a:p>
          <a:p>
            <a:pPr marL="0" indent="719138" fontAlgn="base">
              <a:buFont typeface="Wingdings 2"/>
              <a:buNone/>
            </a:pPr>
            <a:r>
              <a:rPr lang="pt-BR" sz="11200" b="1" dirty="0" smtClean="0">
                <a:solidFill>
                  <a:srgbClr val="000000"/>
                </a:solidFill>
              </a:rPr>
              <a:t>Pontinho de Vista</a:t>
            </a:r>
          </a:p>
          <a:p>
            <a:pPr marL="0" indent="719138" fontAlgn="base"/>
            <a:endParaRPr lang="pt-BR" sz="1600" dirty="0" smtClean="0">
              <a:solidFill>
                <a:srgbClr val="000000"/>
              </a:solidFill>
            </a:endParaRPr>
          </a:p>
          <a:p>
            <a:pPr marL="0" indent="719138" algn="just" fontAlgn="base">
              <a:lnSpc>
                <a:spcPct val="150000"/>
              </a:lnSpc>
              <a:buFont typeface="Wingdings 2"/>
              <a:buNone/>
            </a:pPr>
            <a:r>
              <a:rPr lang="pt-BR" sz="11200" dirty="0" smtClean="0">
                <a:solidFill>
                  <a:srgbClr val="000000"/>
                </a:solidFill>
              </a:rPr>
              <a:t>Eu sou pequeno, me dizem, e eu fico zangado.</a:t>
            </a:r>
          </a:p>
          <a:p>
            <a:pPr marL="0" indent="719138" algn="just" fontAlgn="base">
              <a:lnSpc>
                <a:spcPct val="150000"/>
              </a:lnSpc>
              <a:buFont typeface="Wingdings 2"/>
              <a:buNone/>
            </a:pPr>
            <a:r>
              <a:rPr lang="pt-BR" sz="11200" dirty="0" smtClean="0">
                <a:solidFill>
                  <a:srgbClr val="000000"/>
                </a:solidFill>
              </a:rPr>
              <a:t>Tenho de olhar pra todo mundo com o queixo levantado.</a:t>
            </a:r>
            <a:endParaRPr lang="pt-BR" sz="12800" dirty="0" smtClean="0">
              <a:latin typeface="Arial" panose="020B0604020202020204" pitchFamily="34" charset="0"/>
              <a:cs typeface="Arial" panose="020B0604020202020204" pitchFamily="34" charset="0"/>
            </a:endParaRPr>
          </a:p>
          <a:p>
            <a:endParaRPr lang="pt-BR" sz="8000" dirty="0" smtClean="0">
              <a:latin typeface="Arial" panose="020B0604020202020204" pitchFamily="34" charset="0"/>
              <a:cs typeface="Arial" panose="020B0604020202020204" pitchFamily="34" charset="0"/>
            </a:endParaRPr>
          </a:p>
          <a:p>
            <a:endParaRPr lang="pt-BR" sz="8000" dirty="0" smtClean="0">
              <a:latin typeface="Arial" panose="020B0604020202020204" pitchFamily="34" charset="0"/>
              <a:cs typeface="Arial" panose="020B0604020202020204" pitchFamily="34" charset="0"/>
            </a:endParaRPr>
          </a:p>
          <a:p>
            <a:endParaRPr lang="pt-BR" sz="8000" dirty="0" smtClean="0">
              <a:latin typeface="Arial" panose="020B0604020202020204" pitchFamily="34" charset="0"/>
              <a:cs typeface="Arial" panose="020B0604020202020204" pitchFamily="34" charset="0"/>
            </a:endParaRPr>
          </a:p>
          <a:p>
            <a:pPr marL="0" indent="0">
              <a:buFont typeface="Wingdings 2"/>
              <a:buNone/>
            </a:pPr>
            <a:r>
              <a:rPr lang="pt-BR" sz="8000" dirty="0" smtClean="0">
                <a:latin typeface="Arial" panose="020B0604020202020204" pitchFamily="34" charset="0"/>
                <a:cs typeface="Arial" panose="020B0604020202020204" pitchFamily="34" charset="0"/>
              </a:rPr>
              <a:t>                                           </a:t>
            </a:r>
          </a:p>
          <a:p>
            <a:endParaRPr lang="pt-BR" sz="2550" dirty="0"/>
          </a:p>
        </p:txBody>
      </p:sp>
      <p:pic>
        <p:nvPicPr>
          <p:cNvPr id="6" name="Picture 2" descr="Pontinho de Vista – Pedro Bandeira | Poesias Preferidas"/>
          <p:cNvPicPr>
            <a:picLocks noChangeAspect="1" noChangeArrowheads="1"/>
          </p:cNvPicPr>
          <p:nvPr/>
        </p:nvPicPr>
        <p:blipFill>
          <a:blip r:embed="rId2" cstate="print">
            <a:clrChange>
              <a:clrFrom>
                <a:srgbClr val="FFFFFF"/>
              </a:clrFrom>
              <a:clrTo>
                <a:srgbClr val="FFFFFF">
                  <a:alpha val="0"/>
                </a:srgbClr>
              </a:clrTo>
            </a:clrChange>
            <a:extLst>
              <a:ext uri="{BEBA8EAE-BF5A-486C-A8C5-ECC9F3942E4B}">
                <a14:imgProps xmlns:a14="http://schemas.microsoft.com/office/drawing/2010/main" xmlns="">
                  <a14:imgLayer r:embed="rId3">
                    <a14:imgEffect>
                      <a14:artisticTexturizer/>
                    </a14:imgEffect>
                  </a14:imgLayer>
                </a14:imgProps>
              </a:ext>
              <a:ext uri="{28A0092B-C50C-407E-A947-70E740481C1C}">
                <a14:useLocalDpi xmlns:a14="http://schemas.microsoft.com/office/drawing/2010/main" xmlns="" val="0"/>
              </a:ext>
            </a:extLst>
          </a:blip>
          <a:srcRect/>
          <a:stretch>
            <a:fillRect/>
          </a:stretch>
        </p:blipFill>
        <p:spPr bwMode="auto">
          <a:xfrm>
            <a:off x="7720624" y="980728"/>
            <a:ext cx="2155830" cy="264089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936096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09 – </a:t>
            </a:r>
            <a:r>
              <a:rPr lang="pt-BR" sz="3200" b="1" dirty="0" err="1"/>
              <a:t>saep</a:t>
            </a:r>
            <a:r>
              <a:rPr lang="pt-BR" sz="3200" b="1" dirty="0"/>
              <a:t> 2021 </a:t>
            </a:r>
          </a:p>
        </p:txBody>
      </p:sp>
      <p:sp>
        <p:nvSpPr>
          <p:cNvPr id="3" name="Espaço Reservado para Conteúdo 2"/>
          <p:cNvSpPr>
            <a:spLocks noGrp="1"/>
          </p:cNvSpPr>
          <p:nvPr>
            <p:ph idx="1"/>
          </p:nvPr>
        </p:nvSpPr>
        <p:spPr>
          <a:xfrm>
            <a:off x="416496" y="1124744"/>
            <a:ext cx="9361040" cy="5256584"/>
          </a:xfrm>
        </p:spPr>
        <p:txBody>
          <a:bodyPr>
            <a:normAutofit fontScale="25000" lnSpcReduction="20000"/>
          </a:bodyPr>
          <a:lstStyle/>
          <a:p>
            <a:pPr marL="0" indent="0">
              <a:buNone/>
            </a:pPr>
            <a:r>
              <a:rPr lang="pt-BR" sz="4000" b="1" dirty="0"/>
              <a:t> </a:t>
            </a:r>
          </a:p>
          <a:p>
            <a:pPr marL="0" indent="0" algn="just">
              <a:lnSpc>
                <a:spcPct val="170000"/>
              </a:lnSpc>
              <a:buNone/>
            </a:pPr>
            <a:r>
              <a:rPr lang="pt-BR" sz="11200" b="1" kern="100" dirty="0">
                <a:solidFill>
                  <a:schemeClr val="tx1"/>
                </a:solidFill>
                <a:effectLst/>
                <a:ea typeface="SimSun" panose="02010600030101010101" pitchFamily="2" charset="-122"/>
                <a:cs typeface="Arial" panose="020B0604020202020204" pitchFamily="34" charset="0"/>
              </a:rPr>
              <a:t>No trecho </a:t>
            </a:r>
            <a:r>
              <a:rPr lang="pt-BR" sz="11200" b="1" i="1" kern="100" dirty="0">
                <a:solidFill>
                  <a:schemeClr val="tx1"/>
                </a:solidFill>
                <a:effectLst/>
                <a:ea typeface="SimSun" panose="02010600030101010101" pitchFamily="2" charset="-122"/>
                <a:cs typeface="Arial" panose="020B0604020202020204" pitchFamily="34" charset="0"/>
              </a:rPr>
              <a:t>“</a:t>
            </a:r>
            <a:r>
              <a:rPr lang="pt-BR" sz="11200" b="1" i="1" dirty="0">
                <a:solidFill>
                  <a:srgbClr val="000000"/>
                </a:solidFill>
              </a:rPr>
              <a:t>Tenho de olhar </a:t>
            </a:r>
            <a:r>
              <a:rPr lang="pt-BR" sz="11200" b="1" i="1" u="sng" dirty="0">
                <a:solidFill>
                  <a:srgbClr val="000000"/>
                </a:solidFill>
              </a:rPr>
              <a:t>pra todo mundo</a:t>
            </a:r>
            <a:r>
              <a:rPr lang="pt-BR" sz="11200" b="1" i="1" dirty="0">
                <a:solidFill>
                  <a:srgbClr val="000000"/>
                </a:solidFill>
              </a:rPr>
              <a:t> com o queixo levantado.” </a:t>
            </a:r>
            <a:r>
              <a:rPr lang="pt-BR" sz="11200" b="1" dirty="0" smtClean="0">
                <a:solidFill>
                  <a:srgbClr val="000000"/>
                </a:solidFill>
              </a:rPr>
              <a:t>A parte sublinhada é </a:t>
            </a:r>
            <a:r>
              <a:rPr lang="pt-BR" sz="11200" b="1" dirty="0">
                <a:solidFill>
                  <a:srgbClr val="000000"/>
                </a:solidFill>
              </a:rPr>
              <a:t>um exemplo de linguagem</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a:t>
            </a:r>
            <a:r>
              <a:rPr lang="pt-BR" sz="11200" kern="100" dirty="0">
                <a:solidFill>
                  <a:schemeClr val="tx1"/>
                </a:solidFill>
                <a:ea typeface="SimSun" panose="02010600030101010101" pitchFamily="2" charset="-122"/>
                <a:cs typeface="Arial" panose="020B0604020202020204" pitchFamily="34" charset="0"/>
              </a:rPr>
              <a:t>científica</a:t>
            </a:r>
            <a:r>
              <a:rPr lang="pt-BR" sz="11200" kern="100" dirty="0">
                <a:solidFill>
                  <a:schemeClr val="tx1"/>
                </a:solidFill>
                <a:effectLst/>
                <a:ea typeface="SimSun" panose="02010600030101010101" pitchFamily="2" charset="-122"/>
                <a:cs typeface="Arial" panose="020B0604020202020204" pitchFamily="34" charset="0"/>
              </a:rPr>
              <a:t>.</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(B) informal.</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regional.</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(D) </a:t>
            </a:r>
            <a:r>
              <a:rPr lang="pt-BR" sz="11200" kern="100" dirty="0">
                <a:solidFill>
                  <a:schemeClr val="tx1"/>
                </a:solidFill>
                <a:ea typeface="SimSun" panose="02010600030101010101" pitchFamily="2" charset="-122"/>
                <a:cs typeface="Arial" panose="020B0604020202020204" pitchFamily="34" charset="0"/>
              </a:rPr>
              <a:t>técnica</a:t>
            </a:r>
            <a:r>
              <a:rPr lang="pt-BR" sz="11200" kern="100" dirty="0">
                <a:solidFill>
                  <a:schemeClr val="tx1"/>
                </a:solidFill>
                <a:effectLst/>
                <a:ea typeface="SimSun" panose="02010600030101010101" pitchFamily="2" charset="-122"/>
                <a:cs typeface="Arial" panose="020B0604020202020204" pitchFamily="34" charset="0"/>
              </a:rPr>
              <a:t>.</a:t>
            </a:r>
          </a:p>
          <a:p>
            <a:pPr marL="0" indent="0" algn="just">
              <a:lnSpc>
                <a:spcPct val="170000"/>
              </a:lnSpc>
              <a:buNone/>
            </a:pPr>
            <a:endParaRPr lang="pt-BR" sz="11200" kern="100" dirty="0">
              <a:solidFill>
                <a:schemeClr val="tx1"/>
              </a:solidFill>
              <a:ea typeface="SimSun" panose="02010600030101010101" pitchFamily="2" charset="-122"/>
              <a:cs typeface="Arial" panose="020B0604020202020204" pitchFamily="34" charset="0"/>
            </a:endParaRPr>
          </a:p>
          <a:p>
            <a:pPr marL="0" indent="0" algn="just">
              <a:lnSpc>
                <a:spcPct val="170000"/>
              </a:lnSpc>
              <a:buNone/>
            </a:pP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t>
            </a: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6146" name="Picture 2" descr="Emoji Whatsapp -10 Display De 15 Á 20cm | Mercado Livre"/>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03878" y="4005064"/>
            <a:ext cx="2902119" cy="269316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36544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09 - gabarito </a:t>
            </a:r>
          </a:p>
        </p:txBody>
      </p:sp>
      <p:sp>
        <p:nvSpPr>
          <p:cNvPr id="3" name="Espaço Reservado para Conteúdo 2"/>
          <p:cNvSpPr>
            <a:spLocks noGrp="1"/>
          </p:cNvSpPr>
          <p:nvPr>
            <p:ph idx="1"/>
          </p:nvPr>
        </p:nvSpPr>
        <p:spPr>
          <a:xfrm>
            <a:off x="416496" y="1124744"/>
            <a:ext cx="9361040" cy="5256584"/>
          </a:xfrm>
        </p:spPr>
        <p:txBody>
          <a:bodyPr>
            <a:normAutofit fontScale="25000" lnSpcReduction="20000"/>
          </a:bodyPr>
          <a:lstStyle/>
          <a:p>
            <a:pPr marL="0" indent="0">
              <a:buNone/>
            </a:pPr>
            <a:r>
              <a:rPr lang="pt-BR" sz="5100" b="1" dirty="0"/>
              <a:t> </a:t>
            </a:r>
          </a:p>
          <a:p>
            <a:pPr marL="0" indent="0" algn="just">
              <a:lnSpc>
                <a:spcPct val="170000"/>
              </a:lnSpc>
              <a:buNone/>
            </a:pPr>
            <a:r>
              <a:rPr lang="pt-BR" sz="11200" b="1" kern="100" dirty="0">
                <a:solidFill>
                  <a:schemeClr val="tx1"/>
                </a:solidFill>
                <a:effectLst/>
                <a:ea typeface="SimSun" panose="02010600030101010101" pitchFamily="2" charset="-122"/>
                <a:cs typeface="Arial" panose="020B0604020202020204" pitchFamily="34" charset="0"/>
              </a:rPr>
              <a:t>No trecho </a:t>
            </a:r>
            <a:r>
              <a:rPr lang="pt-BR" sz="11200" b="1" i="1" kern="100" dirty="0">
                <a:solidFill>
                  <a:schemeClr val="tx1"/>
                </a:solidFill>
                <a:effectLst/>
                <a:ea typeface="SimSun" panose="02010600030101010101" pitchFamily="2" charset="-122"/>
                <a:cs typeface="Arial" panose="020B0604020202020204" pitchFamily="34" charset="0"/>
              </a:rPr>
              <a:t>“</a:t>
            </a:r>
            <a:r>
              <a:rPr lang="pt-BR" sz="11200" b="1" i="1" dirty="0">
                <a:solidFill>
                  <a:srgbClr val="000000"/>
                </a:solidFill>
              </a:rPr>
              <a:t>Tenho de olhar </a:t>
            </a:r>
            <a:r>
              <a:rPr lang="pt-BR" sz="11200" b="1" i="1" u="sng" dirty="0">
                <a:solidFill>
                  <a:srgbClr val="000000"/>
                </a:solidFill>
              </a:rPr>
              <a:t>pra todo mundo</a:t>
            </a:r>
            <a:r>
              <a:rPr lang="pt-BR" sz="11200" b="1" i="1" dirty="0">
                <a:solidFill>
                  <a:srgbClr val="000000"/>
                </a:solidFill>
              </a:rPr>
              <a:t> com o queixo levantado.” </a:t>
            </a:r>
            <a:r>
              <a:rPr lang="pt-BR" sz="11200" b="1" dirty="0" smtClean="0">
                <a:solidFill>
                  <a:srgbClr val="000000"/>
                </a:solidFill>
              </a:rPr>
              <a:t>A parte sublinhada é </a:t>
            </a:r>
            <a:r>
              <a:rPr lang="pt-BR" sz="11200" b="1" dirty="0">
                <a:solidFill>
                  <a:srgbClr val="000000"/>
                </a:solidFill>
              </a:rPr>
              <a:t>um exemplo de linguagem</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a:t>
            </a:r>
            <a:r>
              <a:rPr lang="pt-BR" sz="11200" kern="100" dirty="0">
                <a:solidFill>
                  <a:schemeClr val="tx1"/>
                </a:solidFill>
                <a:ea typeface="SimSun" panose="02010600030101010101" pitchFamily="2" charset="-122"/>
                <a:cs typeface="Arial" panose="020B0604020202020204" pitchFamily="34" charset="0"/>
              </a:rPr>
              <a:t>científica</a:t>
            </a:r>
            <a:r>
              <a:rPr lang="pt-BR" sz="11200" kern="100" dirty="0">
                <a:solidFill>
                  <a:schemeClr val="tx1"/>
                </a:solidFill>
                <a:effectLst/>
                <a:ea typeface="SimSun" panose="02010600030101010101" pitchFamily="2" charset="-122"/>
                <a:cs typeface="Arial" panose="020B0604020202020204" pitchFamily="34" charset="0"/>
              </a:rPr>
              <a:t>.</a:t>
            </a:r>
          </a:p>
          <a:p>
            <a:pPr marL="0" indent="0" algn="just">
              <a:lnSpc>
                <a:spcPct val="170000"/>
              </a:lnSpc>
              <a:buNone/>
            </a:pPr>
            <a:r>
              <a:rPr lang="pt-BR" sz="11200" kern="100" dirty="0">
                <a:solidFill>
                  <a:schemeClr val="accent2"/>
                </a:solidFill>
                <a:effectLst/>
                <a:ea typeface="SimSun" panose="02010600030101010101" pitchFamily="2" charset="-122"/>
                <a:cs typeface="Arial" panose="020B0604020202020204" pitchFamily="34" charset="0"/>
              </a:rPr>
              <a:t>(B) informal.</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regional.</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(D) </a:t>
            </a:r>
            <a:r>
              <a:rPr lang="pt-BR" sz="11200" kern="100" dirty="0">
                <a:solidFill>
                  <a:schemeClr val="tx1"/>
                </a:solidFill>
                <a:ea typeface="SimSun" panose="02010600030101010101" pitchFamily="2" charset="-122"/>
                <a:cs typeface="Arial" panose="020B0604020202020204" pitchFamily="34" charset="0"/>
              </a:rPr>
              <a:t>técnica</a:t>
            </a:r>
            <a:r>
              <a:rPr lang="pt-BR" sz="11200" kern="100" dirty="0">
                <a:solidFill>
                  <a:schemeClr val="tx1"/>
                </a:solidFill>
                <a:effectLst/>
                <a:ea typeface="SimSun" panose="02010600030101010101" pitchFamily="2" charset="-122"/>
                <a:cs typeface="Arial" panose="020B0604020202020204" pitchFamily="34" charset="0"/>
              </a:rPr>
              <a:t>.</a:t>
            </a:r>
          </a:p>
          <a:p>
            <a:pPr marL="0" indent="0" algn="just">
              <a:lnSpc>
                <a:spcPct val="170000"/>
              </a:lnSpc>
              <a:buNone/>
            </a:pPr>
            <a:endParaRPr lang="pt-BR" sz="11200" kern="100" dirty="0">
              <a:solidFill>
                <a:schemeClr val="tx1"/>
              </a:solidFill>
              <a:ea typeface="SimSun" panose="02010600030101010101" pitchFamily="2" charset="-122"/>
              <a:cs typeface="Arial" panose="020B0604020202020204" pitchFamily="34" charset="0"/>
            </a:endParaRPr>
          </a:p>
          <a:p>
            <a:pPr marL="0" indent="0" algn="just">
              <a:lnSpc>
                <a:spcPct val="170000"/>
              </a:lnSpc>
              <a:buNone/>
            </a:pP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t>
            </a: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9658996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10 -  </a:t>
            </a:r>
            <a:r>
              <a:rPr lang="pt-BR" sz="3200" b="1" dirty="0" err="1"/>
              <a:t>saep</a:t>
            </a:r>
            <a:r>
              <a:rPr lang="pt-BR" sz="3200" b="1" dirty="0"/>
              <a:t> 2021 </a:t>
            </a:r>
          </a:p>
        </p:txBody>
      </p:sp>
      <p:sp>
        <p:nvSpPr>
          <p:cNvPr id="3" name="Espaço Reservado para Conteúdo 2"/>
          <p:cNvSpPr>
            <a:spLocks noGrp="1"/>
          </p:cNvSpPr>
          <p:nvPr>
            <p:ph idx="1"/>
          </p:nvPr>
        </p:nvSpPr>
        <p:spPr>
          <a:xfrm>
            <a:off x="416496" y="1196752"/>
            <a:ext cx="9361040" cy="5184576"/>
          </a:xfrm>
        </p:spPr>
        <p:txBody>
          <a:bodyPr>
            <a:normAutofit fontScale="25000" lnSpcReduction="20000"/>
          </a:bodyPr>
          <a:lstStyle/>
          <a:p>
            <a:pPr marL="0" indent="0">
              <a:buNone/>
            </a:pPr>
            <a:r>
              <a:rPr lang="pt-BR" sz="5100" b="1" dirty="0"/>
              <a:t> </a:t>
            </a:r>
          </a:p>
          <a:p>
            <a:pPr marL="0" indent="0" algn="just">
              <a:lnSpc>
                <a:spcPct val="170000"/>
              </a:lnSpc>
              <a:buNone/>
            </a:pPr>
            <a:r>
              <a:rPr lang="pt-BR" sz="11200" b="1" kern="100" dirty="0">
                <a:solidFill>
                  <a:schemeClr val="tx1"/>
                </a:solidFill>
                <a:ea typeface="SimSun" panose="02010600030101010101" pitchFamily="2" charset="-122"/>
                <a:cs typeface="Arial" panose="020B0604020202020204" pitchFamily="34" charset="0"/>
              </a:rPr>
              <a:t>N</a:t>
            </a:r>
            <a:r>
              <a:rPr lang="pt-BR" sz="11200" b="1" kern="100" dirty="0">
                <a:solidFill>
                  <a:schemeClr val="tx1"/>
                </a:solidFill>
                <a:effectLst/>
                <a:ea typeface="SimSun" panose="02010600030101010101" pitchFamily="2" charset="-122"/>
                <a:cs typeface="Arial" panose="020B0604020202020204" pitchFamily="34" charset="0"/>
              </a:rPr>
              <a:t>o texto, o trecho que expressa ideia de lugar é </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a:t>
            </a:r>
            <a:r>
              <a:rPr lang="pt-BR" sz="11200" i="0" dirty="0">
                <a:solidFill>
                  <a:srgbClr val="000000"/>
                </a:solidFill>
                <a:effectLst/>
              </a:rPr>
              <a:t>e eu fico zangado.”</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(B) “</a:t>
            </a:r>
            <a:r>
              <a:rPr lang="pt-BR" sz="11200" i="0" dirty="0">
                <a:solidFill>
                  <a:srgbClr val="000000"/>
                </a:solidFill>
                <a:effectLst/>
              </a:rPr>
              <a:t>Minha nossa, que grandão!”</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a:t>
            </a:r>
            <a:r>
              <a:rPr lang="pt-BR" sz="11200" i="0" dirty="0">
                <a:solidFill>
                  <a:srgbClr val="000000"/>
                </a:solidFill>
                <a:effectLst/>
              </a:rPr>
              <a:t>Eu sou pequeno, me dizem,”</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(D) “</a:t>
            </a:r>
            <a:r>
              <a:rPr lang="pt-BR" sz="11200" i="0" dirty="0">
                <a:solidFill>
                  <a:srgbClr val="000000"/>
                </a:solidFill>
                <a:effectLst/>
              </a:rPr>
              <a:t>se formiga falasse e me visse lá do chão,”</a:t>
            </a:r>
            <a:endParaRPr lang="pt-BR" sz="11200" kern="100" dirty="0">
              <a:solidFill>
                <a:schemeClr val="tx1"/>
              </a:solidFill>
              <a:effectLst/>
              <a:ea typeface="SimSun" panose="02010600030101010101" pitchFamily="2" charset="-122"/>
              <a:cs typeface="Arial" panose="020B0604020202020204" pitchFamily="34" charset="0"/>
            </a:endParaRP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2050" name="Picture 2" descr="https://encrypted-tbn0.gstatic.com/images?q=tbn:ANd9GcSRUr2Z-GMv_yMhe22g7z3-X-DpUPiG9JvtbDhonlDiQra5RyILeGxVLbDYTz9bj-cJM3Y&amp;usqp=CAU"/>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3800872" y="4869160"/>
            <a:ext cx="2143125" cy="21431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58064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10 - gabarito</a:t>
            </a:r>
          </a:p>
        </p:txBody>
      </p:sp>
      <p:sp>
        <p:nvSpPr>
          <p:cNvPr id="3" name="Espaço Reservado para Conteúdo 2"/>
          <p:cNvSpPr>
            <a:spLocks noGrp="1"/>
          </p:cNvSpPr>
          <p:nvPr>
            <p:ph idx="1"/>
          </p:nvPr>
        </p:nvSpPr>
        <p:spPr>
          <a:xfrm>
            <a:off x="416496" y="1412776"/>
            <a:ext cx="9361040" cy="4968552"/>
          </a:xfrm>
        </p:spPr>
        <p:txBody>
          <a:bodyPr>
            <a:normAutofit fontScale="25000" lnSpcReduction="20000"/>
          </a:bodyPr>
          <a:lstStyle/>
          <a:p>
            <a:pPr marL="0" indent="0">
              <a:buNone/>
            </a:pPr>
            <a:r>
              <a:rPr lang="pt-BR" sz="5100" b="1" dirty="0"/>
              <a:t> </a:t>
            </a:r>
          </a:p>
          <a:p>
            <a:pPr marL="0" indent="0" algn="just">
              <a:lnSpc>
                <a:spcPct val="170000"/>
              </a:lnSpc>
              <a:buNone/>
            </a:pPr>
            <a:r>
              <a:rPr lang="pt-BR" sz="11200" b="1" kern="100" dirty="0" smtClean="0">
                <a:solidFill>
                  <a:schemeClr val="tx1"/>
                </a:solidFill>
                <a:ea typeface="SimSun" panose="02010600030101010101" pitchFamily="2" charset="-122"/>
                <a:cs typeface="Arial" panose="020B0604020202020204" pitchFamily="34" charset="0"/>
              </a:rPr>
              <a:t>N</a:t>
            </a:r>
            <a:r>
              <a:rPr lang="pt-BR" sz="11200" b="1" kern="100" dirty="0" smtClean="0">
                <a:solidFill>
                  <a:schemeClr val="tx1"/>
                </a:solidFill>
                <a:effectLst/>
                <a:ea typeface="SimSun" panose="02010600030101010101" pitchFamily="2" charset="-122"/>
                <a:cs typeface="Arial" panose="020B0604020202020204" pitchFamily="34" charset="0"/>
              </a:rPr>
              <a:t>o </a:t>
            </a:r>
            <a:r>
              <a:rPr lang="pt-BR" sz="11200" b="1" kern="100" dirty="0">
                <a:solidFill>
                  <a:schemeClr val="tx1"/>
                </a:solidFill>
                <a:effectLst/>
                <a:ea typeface="SimSun" panose="02010600030101010101" pitchFamily="2" charset="-122"/>
                <a:cs typeface="Arial" panose="020B0604020202020204" pitchFamily="34" charset="0"/>
              </a:rPr>
              <a:t>texto, o trecho que expressa ideia de lugar é </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a:t>
            </a:r>
            <a:r>
              <a:rPr lang="pt-BR" sz="11200" i="0" dirty="0">
                <a:solidFill>
                  <a:srgbClr val="000000"/>
                </a:solidFill>
                <a:effectLst/>
              </a:rPr>
              <a:t>e eu fico zangado.”</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(B) “</a:t>
            </a:r>
            <a:r>
              <a:rPr lang="pt-BR" sz="11200" i="0" dirty="0">
                <a:solidFill>
                  <a:srgbClr val="000000"/>
                </a:solidFill>
                <a:effectLst/>
              </a:rPr>
              <a:t>Minha nossa, que grandão!”</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a:t>
            </a:r>
            <a:r>
              <a:rPr lang="pt-BR" sz="11200" i="0" dirty="0">
                <a:solidFill>
                  <a:srgbClr val="000000"/>
                </a:solidFill>
                <a:effectLst/>
              </a:rPr>
              <a:t>Eu sou pequeno, me dizem,”</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accent2"/>
                </a:solidFill>
                <a:effectLst/>
                <a:ea typeface="SimSun" panose="02010600030101010101" pitchFamily="2" charset="-122"/>
                <a:cs typeface="Arial" panose="020B0604020202020204" pitchFamily="34" charset="0"/>
              </a:rPr>
              <a:t>(D) “</a:t>
            </a:r>
            <a:r>
              <a:rPr lang="pt-BR" sz="11200" i="0" dirty="0">
                <a:solidFill>
                  <a:schemeClr val="accent2"/>
                </a:solidFill>
                <a:effectLst/>
              </a:rPr>
              <a:t>se formiga falasse e me visse </a:t>
            </a:r>
            <a:r>
              <a:rPr lang="pt-BR" sz="11200" b="1" i="0" dirty="0">
                <a:solidFill>
                  <a:schemeClr val="accent2"/>
                </a:solidFill>
                <a:effectLst/>
              </a:rPr>
              <a:t>lá do chão</a:t>
            </a:r>
            <a:r>
              <a:rPr lang="pt-BR" sz="11200" i="0" dirty="0">
                <a:solidFill>
                  <a:schemeClr val="accent2"/>
                </a:solidFill>
                <a:effectLst/>
              </a:rPr>
              <a:t>,”</a:t>
            </a:r>
            <a:endParaRPr lang="pt-BR" sz="11200" kern="100" dirty="0">
              <a:solidFill>
                <a:schemeClr val="accent2"/>
              </a:solidFill>
              <a:effectLst/>
              <a:ea typeface="SimSun" panose="02010600030101010101" pitchFamily="2" charset="-122"/>
              <a:cs typeface="Arial" panose="020B0604020202020204" pitchFamily="34" charset="0"/>
            </a:endParaRP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197215968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648072"/>
          </a:xfrm>
        </p:spPr>
        <p:style>
          <a:lnRef idx="0">
            <a:scrgbClr r="0" g="0" b="0"/>
          </a:lnRef>
          <a:fillRef idx="1003">
            <a:schemeClr val="lt2"/>
          </a:fillRef>
          <a:effectRef idx="0">
            <a:scrgbClr r="0" g="0" b="0"/>
          </a:effectRef>
          <a:fontRef idx="major"/>
        </p:style>
        <p:txBody>
          <a:bodyPr>
            <a:normAutofit/>
          </a:bodyPr>
          <a:lstStyle/>
          <a:p>
            <a:r>
              <a:rPr lang="pt-BR" sz="3200" b="1" dirty="0"/>
              <a:t>Questão 11</a:t>
            </a:r>
          </a:p>
        </p:txBody>
      </p:sp>
      <p:sp>
        <p:nvSpPr>
          <p:cNvPr id="3" name="Espaço Reservado para Conteúdo 2"/>
          <p:cNvSpPr>
            <a:spLocks noGrp="1"/>
          </p:cNvSpPr>
          <p:nvPr>
            <p:ph idx="1"/>
          </p:nvPr>
        </p:nvSpPr>
        <p:spPr>
          <a:xfrm>
            <a:off x="200472" y="954832"/>
            <a:ext cx="9577064" cy="5714528"/>
          </a:xfrm>
        </p:spPr>
        <p:txBody>
          <a:bodyPr>
            <a:normAutofit fontScale="25000" lnSpcReduction="20000"/>
          </a:bodyPr>
          <a:lstStyle/>
          <a:p>
            <a:pPr marL="0" indent="0" algn="ctr">
              <a:buNone/>
            </a:pPr>
            <a:r>
              <a:rPr lang="pt-BR" sz="5100" b="1" dirty="0"/>
              <a:t> 	</a:t>
            </a:r>
            <a:r>
              <a:rPr lang="pt-BR" sz="10800" b="1" dirty="0">
                <a:solidFill>
                  <a:schemeClr val="tx1"/>
                </a:solidFill>
              </a:rPr>
              <a:t>O Lobo e a Ovelha</a:t>
            </a:r>
            <a:endParaRPr lang="pt-BR" sz="10800" b="1" i="0" dirty="0">
              <a:solidFill>
                <a:schemeClr val="tx1"/>
              </a:solidFill>
              <a:effectLst/>
            </a:endParaRPr>
          </a:p>
          <a:p>
            <a:pPr marL="0" indent="0" algn="just">
              <a:lnSpc>
                <a:spcPct val="120000"/>
              </a:lnSpc>
              <a:buNone/>
            </a:pPr>
            <a:r>
              <a:rPr lang="pt-BR" sz="10800" b="0" i="0" dirty="0">
                <a:solidFill>
                  <a:schemeClr val="tx1"/>
                </a:solidFill>
                <a:effectLst/>
              </a:rPr>
              <a:t>	</a:t>
            </a:r>
            <a:r>
              <a:rPr lang="pt-BR" sz="10400" b="0" i="0" dirty="0">
                <a:solidFill>
                  <a:schemeClr val="tx1"/>
                </a:solidFill>
                <a:effectLst/>
              </a:rPr>
              <a:t>Um lobo, muito ferido devido a várias mordidas de cachorros, descansava doente e bastante alquebrado em sua toca. Como estava com fome, ele chamou uma ovelha que passava ali perto e pediu-lhe para trazer um pouco da água de um riacho que corria ao lado dela. </a:t>
            </a:r>
          </a:p>
          <a:p>
            <a:pPr marL="0" indent="0" algn="just">
              <a:lnSpc>
                <a:spcPct val="120000"/>
              </a:lnSpc>
              <a:buNone/>
            </a:pPr>
            <a:r>
              <a:rPr lang="pt-BR" sz="10400" dirty="0">
                <a:solidFill>
                  <a:schemeClr val="tx1"/>
                </a:solidFill>
              </a:rPr>
              <a:t>	Assim, falou o lobo:</a:t>
            </a:r>
          </a:p>
          <a:p>
            <a:pPr marL="0" indent="0" algn="just">
              <a:lnSpc>
                <a:spcPct val="120000"/>
              </a:lnSpc>
              <a:buNone/>
            </a:pPr>
            <a:r>
              <a:rPr lang="pt-BR" sz="10400" i="0" dirty="0">
                <a:solidFill>
                  <a:srgbClr val="000000"/>
                </a:solidFill>
                <a:effectLst/>
              </a:rPr>
              <a:t>	– </a:t>
            </a:r>
            <a:r>
              <a:rPr lang="pt-BR" sz="10400" i="0" dirty="0">
                <a:solidFill>
                  <a:schemeClr val="tx1"/>
                </a:solidFill>
                <a:effectLst/>
              </a:rPr>
              <a:t>Se você me trouxer </a:t>
            </a:r>
            <a:r>
              <a:rPr lang="pt-BR" sz="10400" dirty="0">
                <a:solidFill>
                  <a:schemeClr val="tx1"/>
                </a:solidFill>
              </a:rPr>
              <a:t>água, eu ficarei em condições de conseguir meu próprio alimento.</a:t>
            </a:r>
          </a:p>
          <a:p>
            <a:pPr marL="0" indent="0" algn="just">
              <a:lnSpc>
                <a:spcPct val="120000"/>
              </a:lnSpc>
              <a:buNone/>
            </a:pPr>
            <a:r>
              <a:rPr lang="pt-BR" sz="10400" i="0" dirty="0">
                <a:solidFill>
                  <a:srgbClr val="000000"/>
                </a:solidFill>
                <a:effectLst/>
              </a:rPr>
              <a:t>	– </a:t>
            </a:r>
            <a:r>
              <a:rPr lang="pt-BR" sz="10400" i="0" dirty="0">
                <a:solidFill>
                  <a:schemeClr val="tx1"/>
                </a:solidFill>
                <a:effectLst/>
              </a:rPr>
              <a:t>Claro! </a:t>
            </a:r>
            <a:r>
              <a:rPr lang="pt-BR" sz="10400" i="0" dirty="0">
                <a:solidFill>
                  <a:srgbClr val="000000"/>
                </a:solidFill>
                <a:effectLst/>
              </a:rPr>
              <a:t> </a:t>
            </a:r>
            <a:r>
              <a:rPr lang="pt-BR" sz="10400" i="0" dirty="0">
                <a:solidFill>
                  <a:schemeClr val="tx1"/>
                </a:solidFill>
                <a:effectLst/>
              </a:rPr>
              <a:t>respondeu a ovelha.</a:t>
            </a:r>
          </a:p>
          <a:p>
            <a:pPr marL="0" indent="0" algn="just">
              <a:lnSpc>
                <a:spcPct val="120000"/>
              </a:lnSpc>
              <a:buNone/>
            </a:pPr>
            <a:r>
              <a:rPr lang="pt-BR" sz="10400" i="0" dirty="0">
                <a:solidFill>
                  <a:srgbClr val="000000"/>
                </a:solidFill>
                <a:effectLst/>
              </a:rPr>
              <a:t>	– </a:t>
            </a:r>
            <a:r>
              <a:rPr lang="pt-BR" sz="10400" i="0" dirty="0">
                <a:solidFill>
                  <a:schemeClr val="tx1"/>
                </a:solidFill>
                <a:effectLst/>
              </a:rPr>
              <a:t>Se eu levar água para você, sem dúvida eu serei esse alimento. </a:t>
            </a:r>
            <a:endParaRPr lang="pt-BR" sz="10400" i="0" dirty="0" smtClean="0">
              <a:solidFill>
                <a:schemeClr val="tx1"/>
              </a:solidFill>
              <a:effectLst/>
            </a:endParaRPr>
          </a:p>
          <a:p>
            <a:pPr marL="0" indent="0" algn="just">
              <a:lnSpc>
                <a:spcPct val="120000"/>
              </a:lnSpc>
              <a:buNone/>
            </a:pPr>
            <a:endParaRPr lang="pt-BR" i="0" dirty="0">
              <a:solidFill>
                <a:schemeClr val="tx1"/>
              </a:solidFill>
              <a:effectLst/>
            </a:endParaRPr>
          </a:p>
          <a:p>
            <a:pPr marL="0" indent="0" algn="r">
              <a:lnSpc>
                <a:spcPct val="120000"/>
              </a:lnSpc>
              <a:buNone/>
            </a:pPr>
            <a:r>
              <a:rPr lang="pt-BR" sz="6000" dirty="0">
                <a:solidFill>
                  <a:schemeClr val="tx1"/>
                </a:solidFill>
              </a:rPr>
              <a:t>Disponível em: www.sitededicas.com.br/fabula-o-lobo-e-a-ovelha.htm. Acesso em: 23.agos.2021</a:t>
            </a:r>
          </a:p>
          <a:p>
            <a:pPr marL="0" indent="0" algn="just">
              <a:lnSpc>
                <a:spcPct val="170000"/>
              </a:lnSpc>
              <a:buNone/>
            </a:pPr>
            <a:endParaRPr lang="pt-BR" sz="52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lgn="just">
              <a:buNone/>
            </a:pPr>
            <a:endParaRPr lang="pt-BR" sz="9600" kern="100" dirty="0">
              <a:effectLst/>
              <a:latin typeface="Liberation Serif"/>
              <a:ea typeface="SimSun" panose="02010600030101010101" pitchFamily="2" charset="-122"/>
              <a:cs typeface="Arial" panose="020B0604020202020204" pitchFamily="34" charset="0"/>
            </a:endParaRPr>
          </a:p>
          <a:p>
            <a:pPr marL="0" indent="0" algn="just">
              <a:buNone/>
            </a:pPr>
            <a:endParaRPr lang="pt-BR" sz="9600" dirty="0"/>
          </a:p>
          <a:p>
            <a:pPr marL="0" indent="0" algn="just">
              <a:buNone/>
            </a:pPr>
            <a:endParaRPr lang="pt-BR" sz="9600" dirty="0"/>
          </a:p>
          <a:p>
            <a:pPr marL="0" indent="0" algn="just">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9579916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11 -  </a:t>
            </a:r>
            <a:r>
              <a:rPr lang="pt-BR" sz="3200" b="1" dirty="0" err="1"/>
              <a:t>saep</a:t>
            </a:r>
            <a:r>
              <a:rPr lang="pt-BR" sz="3200" b="1" dirty="0"/>
              <a:t> 2019 (ADAPTADA) </a:t>
            </a:r>
          </a:p>
        </p:txBody>
      </p:sp>
      <p:sp>
        <p:nvSpPr>
          <p:cNvPr id="3" name="Espaço Reservado para Conteúdo 2"/>
          <p:cNvSpPr>
            <a:spLocks noGrp="1"/>
          </p:cNvSpPr>
          <p:nvPr>
            <p:ph idx="1"/>
          </p:nvPr>
        </p:nvSpPr>
        <p:spPr>
          <a:xfrm>
            <a:off x="416496" y="1556792"/>
            <a:ext cx="9361040" cy="4824536"/>
          </a:xfrm>
        </p:spPr>
        <p:txBody>
          <a:bodyPr>
            <a:normAutofit fontScale="25000" lnSpcReduction="20000"/>
          </a:bodyPr>
          <a:lstStyle/>
          <a:p>
            <a:pPr marL="0" indent="0">
              <a:lnSpc>
                <a:spcPct val="133000"/>
              </a:lnSpc>
              <a:spcAft>
                <a:spcPts val="600"/>
              </a:spcAft>
              <a:buNone/>
            </a:pPr>
            <a:r>
              <a:rPr lang="pt-BR" sz="5100" b="1" dirty="0"/>
              <a:t> </a:t>
            </a:r>
            <a:r>
              <a:rPr lang="pt-BR" sz="11200" b="1" kern="100" dirty="0" smtClean="0">
                <a:solidFill>
                  <a:schemeClr val="tx1"/>
                </a:solidFill>
                <a:effectLst/>
                <a:ea typeface="SimSun" panose="02010600030101010101" pitchFamily="2" charset="-122"/>
                <a:cs typeface="Arial" panose="020B0604020202020204" pitchFamily="34" charset="0"/>
              </a:rPr>
              <a:t>Segundo </a:t>
            </a:r>
            <a:r>
              <a:rPr lang="pt-BR" sz="11200" b="1" kern="100" dirty="0">
                <a:solidFill>
                  <a:schemeClr val="tx1"/>
                </a:solidFill>
                <a:effectLst/>
                <a:ea typeface="SimSun" panose="02010600030101010101" pitchFamily="2" charset="-122"/>
                <a:cs typeface="Arial" panose="020B0604020202020204" pitchFamily="34" charset="0"/>
              </a:rPr>
              <a:t>o texto, o lobo pediu água para a ovelha porque ele estava</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com medo dos cachorros que o atacaram.</a:t>
            </a:r>
            <a:endParaRPr lang="pt-BR" sz="11200" i="0" dirty="0">
              <a:solidFill>
                <a:srgbClr val="000000"/>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(B) c</a:t>
            </a:r>
            <a:r>
              <a:rPr lang="pt-BR" sz="11200" kern="100" dirty="0">
                <a:solidFill>
                  <a:schemeClr val="tx1"/>
                </a:solidFill>
                <a:ea typeface="SimSun" panose="02010600030101010101" pitchFamily="2" charset="-122"/>
                <a:cs typeface="Arial" panose="020B0604020202020204" pitchFamily="34" charset="0"/>
              </a:rPr>
              <a:t>om preguiça de sair da sua toca.</a:t>
            </a:r>
            <a:endParaRPr lang="pt-BR" sz="11200" i="0" dirty="0">
              <a:solidFill>
                <a:srgbClr val="000000"/>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h</a:t>
            </a:r>
            <a:r>
              <a:rPr lang="pt-BR" sz="11200" kern="100" dirty="0">
                <a:solidFill>
                  <a:schemeClr val="tx1"/>
                </a:solidFill>
                <a:ea typeface="SimSun" panose="02010600030101010101" pitchFamily="2" charset="-122"/>
                <a:cs typeface="Arial" panose="020B0604020202020204" pitchFamily="34" charset="0"/>
              </a:rPr>
              <a:t>á dias sem beber água.</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(D) faminto</a:t>
            </a:r>
            <a:r>
              <a:rPr lang="pt-BR" sz="11200" kern="100" dirty="0">
                <a:solidFill>
                  <a:schemeClr val="tx1"/>
                </a:solidFill>
                <a:ea typeface="SimSun" panose="02010600030101010101" pitchFamily="2" charset="-122"/>
                <a:cs typeface="Arial" panose="020B0604020202020204" pitchFamily="34" charset="0"/>
              </a:rPr>
              <a:t> e queria comê-la.</a:t>
            </a:r>
            <a:endParaRPr lang="pt-BR" sz="11200" kern="100" dirty="0">
              <a:solidFill>
                <a:schemeClr val="tx1"/>
              </a:solidFill>
              <a:effectLst/>
              <a:ea typeface="SimSun" panose="02010600030101010101" pitchFamily="2" charset="-122"/>
              <a:cs typeface="Arial" panose="020B0604020202020204" pitchFamily="34" charset="0"/>
            </a:endParaRP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8194" name="Picture 2" descr="Pin on Cumprimento"/>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6753200" y="4216790"/>
            <a:ext cx="3121022" cy="264121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1976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01</a:t>
            </a:r>
          </a:p>
        </p:txBody>
      </p:sp>
      <p:sp>
        <p:nvSpPr>
          <p:cNvPr id="3" name="Espaço Reservado para Conteúdo 2"/>
          <p:cNvSpPr>
            <a:spLocks noGrp="1"/>
          </p:cNvSpPr>
          <p:nvPr>
            <p:ph idx="1"/>
          </p:nvPr>
        </p:nvSpPr>
        <p:spPr>
          <a:xfrm>
            <a:off x="200471" y="1340768"/>
            <a:ext cx="9577065" cy="5256584"/>
          </a:xfrm>
        </p:spPr>
        <p:txBody>
          <a:bodyPr>
            <a:normAutofit fontScale="25000" lnSpcReduction="20000"/>
          </a:bodyPr>
          <a:lstStyle/>
          <a:p>
            <a:endParaRPr lang="pt-BR" sz="2550" dirty="0"/>
          </a:p>
          <a:p>
            <a:pPr marL="0" indent="0">
              <a:buNone/>
            </a:pPr>
            <a:r>
              <a:rPr lang="pt-BR" sz="2550" dirty="0"/>
              <a:t>                                  </a:t>
            </a:r>
          </a:p>
          <a:p>
            <a:pPr marL="0" indent="0">
              <a:buNone/>
            </a:pPr>
            <a:endParaRPr lang="pt-BR" sz="2550" dirty="0"/>
          </a:p>
          <a:p>
            <a:pPr marL="0" indent="0" algn="just">
              <a:lnSpc>
                <a:spcPct val="170000"/>
              </a:lnSpc>
              <a:buNone/>
            </a:pPr>
            <a:r>
              <a:rPr lang="pt-BR" sz="12800" dirty="0">
                <a:latin typeface="Arial" panose="020B0604020202020204" pitchFamily="34" charset="0"/>
                <a:cs typeface="Arial" panose="020B0604020202020204" pitchFamily="34" charset="0"/>
              </a:rPr>
              <a:t>  </a:t>
            </a:r>
            <a:r>
              <a:rPr lang="pt-BR" sz="12800" b="1" dirty="0">
                <a:latin typeface="Arial" panose="020B0604020202020204" pitchFamily="34" charset="0"/>
                <a:cs typeface="Arial" panose="020B0604020202020204" pitchFamily="34" charset="0"/>
              </a:rPr>
              <a:t>A função desse texto é  </a:t>
            </a:r>
          </a:p>
          <a:p>
            <a:pPr marL="0" indent="0" algn="just">
              <a:lnSpc>
                <a:spcPct val="170000"/>
              </a:lnSpc>
              <a:buNone/>
            </a:pPr>
            <a:r>
              <a:rPr lang="pt-BR" sz="12800" dirty="0">
                <a:latin typeface="Arial" panose="020B0604020202020204" pitchFamily="34" charset="0"/>
                <a:cs typeface="Arial" panose="020B0604020202020204" pitchFamily="34" charset="0"/>
              </a:rPr>
              <a:t> (A) divertir o leitor.</a:t>
            </a:r>
          </a:p>
          <a:p>
            <a:pPr marL="0" indent="0" algn="just">
              <a:lnSpc>
                <a:spcPct val="170000"/>
              </a:lnSpc>
              <a:buNone/>
            </a:pPr>
            <a:r>
              <a:rPr lang="pt-BR" sz="12800" dirty="0">
                <a:latin typeface="Arial" panose="020B0604020202020204" pitchFamily="34" charset="0"/>
                <a:cs typeface="Arial" panose="020B0604020202020204" pitchFamily="34" charset="0"/>
              </a:rPr>
              <a:t> (B) vender um produto.</a:t>
            </a:r>
          </a:p>
          <a:p>
            <a:pPr marL="0" indent="0" algn="just">
              <a:lnSpc>
                <a:spcPct val="170000"/>
              </a:lnSpc>
              <a:buNone/>
            </a:pPr>
            <a:r>
              <a:rPr lang="pt-BR" sz="12800" dirty="0">
                <a:latin typeface="Arial" panose="020B0604020202020204" pitchFamily="34" charset="0"/>
                <a:cs typeface="Arial" panose="020B0604020202020204" pitchFamily="34" charset="0"/>
              </a:rPr>
              <a:t> (C) ensinar sobre a vacinação. </a:t>
            </a:r>
          </a:p>
          <a:p>
            <a:pPr marL="0" indent="0" algn="just">
              <a:lnSpc>
                <a:spcPct val="170000"/>
              </a:lnSpc>
              <a:buNone/>
            </a:pPr>
            <a:r>
              <a:rPr lang="pt-BR" sz="12800" dirty="0">
                <a:latin typeface="Arial" panose="020B0604020202020204" pitchFamily="34" charset="0"/>
                <a:cs typeface="Arial" panose="020B0604020202020204" pitchFamily="34" charset="0"/>
              </a:rPr>
              <a:t> (D) divulgar uma campanha de vacinação.  </a:t>
            </a:r>
          </a:p>
          <a:p>
            <a:endParaRPr lang="pt-BR" sz="12800" dirty="0">
              <a:latin typeface="Arial" panose="020B0604020202020204" pitchFamily="34" charset="0"/>
              <a:cs typeface="Arial" panose="020B0604020202020204" pitchFamily="34" charset="0"/>
            </a:endParaRPr>
          </a:p>
          <a:p>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1026" name="Picture 2" descr="Emoji Trends Of 202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70290" y="1196752"/>
            <a:ext cx="3310950"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58704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11 - gabarito</a:t>
            </a:r>
          </a:p>
        </p:txBody>
      </p:sp>
      <p:sp>
        <p:nvSpPr>
          <p:cNvPr id="3" name="Espaço Reservado para Conteúdo 2"/>
          <p:cNvSpPr>
            <a:spLocks noGrp="1"/>
          </p:cNvSpPr>
          <p:nvPr>
            <p:ph idx="1"/>
          </p:nvPr>
        </p:nvSpPr>
        <p:spPr>
          <a:xfrm>
            <a:off x="416496" y="1412776"/>
            <a:ext cx="9361040" cy="4968552"/>
          </a:xfrm>
        </p:spPr>
        <p:txBody>
          <a:bodyPr>
            <a:normAutofit fontScale="25000" lnSpcReduction="20000"/>
          </a:bodyPr>
          <a:lstStyle/>
          <a:p>
            <a:pPr marL="0" indent="0">
              <a:buNone/>
            </a:pPr>
            <a:r>
              <a:rPr lang="pt-BR" sz="5100" b="1" dirty="0"/>
              <a:t> </a:t>
            </a:r>
          </a:p>
          <a:p>
            <a:pPr marL="0" indent="0" algn="just">
              <a:lnSpc>
                <a:spcPct val="133000"/>
              </a:lnSpc>
              <a:spcAft>
                <a:spcPts val="600"/>
              </a:spcAft>
              <a:buNone/>
            </a:pPr>
            <a:r>
              <a:rPr lang="pt-BR" sz="11200" b="1" kern="100" dirty="0">
                <a:solidFill>
                  <a:schemeClr val="tx1"/>
                </a:solidFill>
                <a:effectLst/>
                <a:ea typeface="SimSun" panose="02010600030101010101" pitchFamily="2" charset="-122"/>
                <a:cs typeface="Arial" panose="020B0604020202020204" pitchFamily="34" charset="0"/>
              </a:rPr>
              <a:t>Segundo o texto, o lobo pediu água para a ovelha porque ele estava</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com medo dos cachorros que o atacaram.</a:t>
            </a:r>
            <a:endParaRPr lang="pt-BR" sz="11200" i="0" dirty="0">
              <a:solidFill>
                <a:srgbClr val="000000"/>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(B) c</a:t>
            </a:r>
            <a:r>
              <a:rPr lang="pt-BR" sz="11200" kern="100" dirty="0">
                <a:solidFill>
                  <a:schemeClr val="tx1"/>
                </a:solidFill>
                <a:ea typeface="SimSun" panose="02010600030101010101" pitchFamily="2" charset="-122"/>
                <a:cs typeface="Arial" panose="020B0604020202020204" pitchFamily="34" charset="0"/>
              </a:rPr>
              <a:t>om preguiça de sair da sua toca.</a:t>
            </a:r>
            <a:endParaRPr lang="pt-BR" sz="11200" i="0" dirty="0">
              <a:solidFill>
                <a:srgbClr val="000000"/>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há</a:t>
            </a:r>
            <a:r>
              <a:rPr lang="pt-BR" sz="11200" kern="100" dirty="0">
                <a:solidFill>
                  <a:schemeClr val="tx1"/>
                </a:solidFill>
                <a:ea typeface="SimSun" panose="02010600030101010101" pitchFamily="2" charset="-122"/>
                <a:cs typeface="Arial" panose="020B0604020202020204" pitchFamily="34" charset="0"/>
              </a:rPr>
              <a:t> dias sem beber água.</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accent2"/>
                </a:solidFill>
                <a:effectLst/>
                <a:ea typeface="SimSun" panose="02010600030101010101" pitchFamily="2" charset="-122"/>
                <a:cs typeface="Arial" panose="020B0604020202020204" pitchFamily="34" charset="0"/>
              </a:rPr>
              <a:t>(D) faminto</a:t>
            </a:r>
            <a:r>
              <a:rPr lang="pt-BR" sz="11200" kern="100" dirty="0">
                <a:solidFill>
                  <a:schemeClr val="accent2"/>
                </a:solidFill>
                <a:ea typeface="SimSun" panose="02010600030101010101" pitchFamily="2" charset="-122"/>
                <a:cs typeface="Arial" panose="020B0604020202020204" pitchFamily="34" charset="0"/>
              </a:rPr>
              <a:t> e queria comê-la.</a:t>
            </a:r>
            <a:endParaRPr lang="pt-BR" sz="11200" kern="100" dirty="0">
              <a:solidFill>
                <a:schemeClr val="accent2"/>
              </a:solidFill>
              <a:effectLst/>
              <a:ea typeface="SimSun" panose="02010600030101010101" pitchFamily="2" charset="-122"/>
              <a:cs typeface="Arial" panose="020B0604020202020204" pitchFamily="34" charset="0"/>
            </a:endParaRP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19170659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720080"/>
          </a:xfrm>
        </p:spPr>
        <p:style>
          <a:lnRef idx="0">
            <a:scrgbClr r="0" g="0" b="0"/>
          </a:lnRef>
          <a:fillRef idx="1003">
            <a:schemeClr val="lt2"/>
          </a:fillRef>
          <a:effectRef idx="0">
            <a:scrgbClr r="0" g="0" b="0"/>
          </a:effectRef>
          <a:fontRef idx="major"/>
        </p:style>
        <p:txBody>
          <a:bodyPr>
            <a:normAutofit/>
          </a:bodyPr>
          <a:lstStyle/>
          <a:p>
            <a:r>
              <a:rPr lang="pt-BR" sz="3200" b="1" dirty="0"/>
              <a:t>Questão 12</a:t>
            </a:r>
          </a:p>
        </p:txBody>
      </p:sp>
      <p:sp>
        <p:nvSpPr>
          <p:cNvPr id="3" name="Espaço Reservado para Conteúdo 2"/>
          <p:cNvSpPr>
            <a:spLocks noGrp="1"/>
          </p:cNvSpPr>
          <p:nvPr>
            <p:ph idx="1"/>
          </p:nvPr>
        </p:nvSpPr>
        <p:spPr>
          <a:xfrm>
            <a:off x="416496" y="980728"/>
            <a:ext cx="9361040" cy="5472608"/>
          </a:xfrm>
        </p:spPr>
        <p:txBody>
          <a:bodyPr>
            <a:normAutofit fontScale="25000" lnSpcReduction="20000"/>
          </a:bodyPr>
          <a:lstStyle/>
          <a:p>
            <a:pPr marL="0" indent="0">
              <a:buNone/>
            </a:pPr>
            <a:r>
              <a:rPr lang="pt-BR" sz="5100" b="1" dirty="0"/>
              <a:t> </a:t>
            </a:r>
            <a:r>
              <a:rPr lang="pt-BR" sz="11200" b="1" dirty="0">
                <a:solidFill>
                  <a:schemeClr val="tx1"/>
                </a:solidFill>
              </a:rPr>
              <a:t>Dona Doida</a:t>
            </a:r>
            <a:endParaRPr lang="pt-BR" sz="11200" b="1" i="0" dirty="0">
              <a:solidFill>
                <a:schemeClr val="tx1"/>
              </a:solidFill>
              <a:effectLst/>
            </a:endParaRPr>
          </a:p>
          <a:p>
            <a:pPr marL="0" indent="0">
              <a:lnSpc>
                <a:spcPct val="170000"/>
              </a:lnSpc>
              <a:buNone/>
            </a:pPr>
            <a:r>
              <a:rPr lang="pt-BR" sz="11200" b="0" i="0" dirty="0">
                <a:solidFill>
                  <a:schemeClr val="tx1"/>
                </a:solidFill>
                <a:effectLst/>
              </a:rPr>
              <a:t>Uma vez, quando eu era menina, choveu grosso</a:t>
            </a:r>
            <a:r>
              <a:rPr lang="pt-BR" sz="11200" dirty="0">
                <a:solidFill>
                  <a:schemeClr val="tx1"/>
                </a:solidFill>
              </a:rPr>
              <a:t/>
            </a:r>
            <a:br>
              <a:rPr lang="pt-BR" sz="11200" dirty="0">
                <a:solidFill>
                  <a:schemeClr val="tx1"/>
                </a:solidFill>
              </a:rPr>
            </a:br>
            <a:r>
              <a:rPr lang="pt-BR" sz="11200" b="0" i="0" dirty="0">
                <a:solidFill>
                  <a:schemeClr val="tx1"/>
                </a:solidFill>
                <a:effectLst/>
              </a:rPr>
              <a:t>com trovoadas e clarões, exatamente como chove agora.</a:t>
            </a:r>
            <a:r>
              <a:rPr lang="pt-BR" sz="11200" dirty="0">
                <a:solidFill>
                  <a:schemeClr val="tx1"/>
                </a:solidFill>
              </a:rPr>
              <a:t/>
            </a:r>
            <a:br>
              <a:rPr lang="pt-BR" sz="11200" dirty="0">
                <a:solidFill>
                  <a:schemeClr val="tx1"/>
                </a:solidFill>
              </a:rPr>
            </a:br>
            <a:r>
              <a:rPr lang="pt-BR" sz="11200" b="0" i="0" dirty="0">
                <a:solidFill>
                  <a:schemeClr val="tx1"/>
                </a:solidFill>
                <a:effectLst/>
              </a:rPr>
              <a:t>Quando se pôde abrir as janelas,</a:t>
            </a:r>
            <a:r>
              <a:rPr lang="pt-BR" sz="11200" dirty="0">
                <a:solidFill>
                  <a:schemeClr val="tx1"/>
                </a:solidFill>
              </a:rPr>
              <a:t/>
            </a:r>
            <a:br>
              <a:rPr lang="pt-BR" sz="11200" dirty="0">
                <a:solidFill>
                  <a:schemeClr val="tx1"/>
                </a:solidFill>
              </a:rPr>
            </a:br>
            <a:r>
              <a:rPr lang="pt-BR" sz="11200" b="0" i="0" dirty="0">
                <a:solidFill>
                  <a:schemeClr val="tx1"/>
                </a:solidFill>
                <a:effectLst/>
              </a:rPr>
              <a:t>as poças tremiam com os últimos pingos.</a:t>
            </a:r>
            <a:r>
              <a:rPr lang="pt-BR" sz="11200" dirty="0">
                <a:solidFill>
                  <a:schemeClr val="tx1"/>
                </a:solidFill>
              </a:rPr>
              <a:t/>
            </a:r>
            <a:br>
              <a:rPr lang="pt-BR" sz="11200" dirty="0">
                <a:solidFill>
                  <a:schemeClr val="tx1"/>
                </a:solidFill>
              </a:rPr>
            </a:br>
            <a:r>
              <a:rPr lang="pt-BR" sz="11200" b="0" i="0" dirty="0">
                <a:solidFill>
                  <a:schemeClr val="tx1"/>
                </a:solidFill>
                <a:effectLst/>
              </a:rPr>
              <a:t>Minha mãe, como quem sabe que vai escrever um poema, decidiu inspirada: chuchu novinho, angu, molho de ovos. [...]</a:t>
            </a:r>
          </a:p>
          <a:p>
            <a:pPr marL="0" indent="0" algn="r">
              <a:lnSpc>
                <a:spcPct val="170000"/>
              </a:lnSpc>
              <a:buNone/>
            </a:pPr>
            <a:r>
              <a:rPr lang="pt-BR" sz="6000" dirty="0">
                <a:solidFill>
                  <a:schemeClr val="tx1"/>
                </a:solidFill>
              </a:rPr>
              <a:t>Disponível em: contobrasileiro.com.br/dona-doida-poema-de-</a:t>
            </a:r>
            <a:r>
              <a:rPr lang="pt-BR" sz="6000" dirty="0" err="1">
                <a:solidFill>
                  <a:schemeClr val="tx1"/>
                </a:solidFill>
              </a:rPr>
              <a:t>adelia</a:t>
            </a:r>
            <a:r>
              <a:rPr lang="pt-BR" sz="6000" dirty="0">
                <a:solidFill>
                  <a:schemeClr val="tx1"/>
                </a:solidFill>
              </a:rPr>
              <a:t>-prado/Acesso em: 20.agos.2021.</a:t>
            </a: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3543863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12 – SAEP 2021</a:t>
            </a:r>
          </a:p>
        </p:txBody>
      </p:sp>
      <p:sp>
        <p:nvSpPr>
          <p:cNvPr id="3" name="Espaço Reservado para Conteúdo 2"/>
          <p:cNvSpPr>
            <a:spLocks noGrp="1"/>
          </p:cNvSpPr>
          <p:nvPr>
            <p:ph idx="1"/>
          </p:nvPr>
        </p:nvSpPr>
        <p:spPr>
          <a:xfrm>
            <a:off x="272480" y="1196752"/>
            <a:ext cx="9433048" cy="5184576"/>
          </a:xfrm>
        </p:spPr>
        <p:txBody>
          <a:bodyPr>
            <a:normAutofit fontScale="25000" lnSpcReduction="20000"/>
          </a:bodyPr>
          <a:lstStyle/>
          <a:p>
            <a:pPr marL="0" indent="0">
              <a:buNone/>
            </a:pPr>
            <a:r>
              <a:rPr lang="pt-BR" sz="5100" b="1" dirty="0"/>
              <a:t> </a:t>
            </a:r>
          </a:p>
          <a:p>
            <a:pPr marL="0" indent="0" algn="just">
              <a:lnSpc>
                <a:spcPct val="134000"/>
              </a:lnSpc>
              <a:spcAft>
                <a:spcPts val="600"/>
              </a:spcAft>
              <a:buNone/>
            </a:pPr>
            <a:r>
              <a:rPr lang="pt-BR" sz="11200" b="1" kern="100" dirty="0">
                <a:solidFill>
                  <a:schemeClr val="tx1"/>
                </a:solidFill>
                <a:effectLst/>
                <a:ea typeface="SimSun" panose="02010600030101010101" pitchFamily="2" charset="-122"/>
                <a:cs typeface="Arial" panose="020B0604020202020204" pitchFamily="34" charset="0"/>
              </a:rPr>
              <a:t>No trecho </a:t>
            </a:r>
            <a:r>
              <a:rPr lang="pt-BR" sz="11200" b="1" i="1" kern="100" dirty="0">
                <a:solidFill>
                  <a:schemeClr val="tx1"/>
                </a:solidFill>
                <a:effectLst/>
                <a:ea typeface="SimSun" panose="02010600030101010101" pitchFamily="2" charset="-122"/>
                <a:cs typeface="Arial" panose="020B0604020202020204" pitchFamily="34" charset="0"/>
              </a:rPr>
              <a:t>“</a:t>
            </a:r>
            <a:r>
              <a:rPr lang="pt-BR" sz="11200" b="1" i="1" dirty="0">
                <a:solidFill>
                  <a:schemeClr val="tx1"/>
                </a:solidFill>
                <a:effectLst/>
              </a:rPr>
              <a:t>Uma vez, </a:t>
            </a:r>
            <a:r>
              <a:rPr lang="pt-BR" sz="11200" b="1" i="1" u="sng" dirty="0">
                <a:solidFill>
                  <a:schemeClr val="tx1"/>
                </a:solidFill>
                <a:effectLst/>
              </a:rPr>
              <a:t>quando</a:t>
            </a:r>
            <a:r>
              <a:rPr lang="pt-BR" sz="11200" b="1" i="1" dirty="0">
                <a:solidFill>
                  <a:schemeClr val="tx1"/>
                </a:solidFill>
                <a:effectLst/>
              </a:rPr>
              <a:t> eu era menina, choveu grosso com trovoadas e clarões,” </a:t>
            </a:r>
            <a:r>
              <a:rPr lang="pt-BR" sz="11200" b="1" i="1" dirty="0" smtClean="0">
                <a:solidFill>
                  <a:schemeClr val="tx1"/>
                </a:solidFill>
                <a:effectLst/>
              </a:rPr>
              <a:t> </a:t>
            </a:r>
            <a:r>
              <a:rPr lang="pt-BR" sz="11200" b="1" i="0" dirty="0" smtClean="0">
                <a:solidFill>
                  <a:schemeClr val="tx1"/>
                </a:solidFill>
                <a:effectLst/>
              </a:rPr>
              <a:t>a </a:t>
            </a:r>
            <a:r>
              <a:rPr lang="pt-BR" sz="11200" b="1" i="0" dirty="0">
                <a:solidFill>
                  <a:schemeClr val="tx1"/>
                </a:solidFill>
                <a:effectLst/>
              </a:rPr>
              <a:t>palavra em destaque indica </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dúvida</a:t>
            </a:r>
            <a:r>
              <a:rPr lang="pt-BR" sz="11200" kern="100" dirty="0">
                <a:solidFill>
                  <a:schemeClr val="tx1"/>
                </a:solidFill>
                <a:ea typeface="SimSun" panose="02010600030101010101" pitchFamily="2" charset="-122"/>
                <a:cs typeface="Arial" panose="020B0604020202020204" pitchFamily="34" charset="0"/>
              </a:rPr>
              <a:t>.</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a:t>
            </a:r>
            <a:r>
              <a:rPr lang="pt-BR" sz="11200" kern="100" dirty="0">
                <a:solidFill>
                  <a:schemeClr val="tx1"/>
                </a:solidFill>
                <a:ea typeface="SimSun" panose="02010600030101010101" pitchFamily="2" charset="-122"/>
                <a:cs typeface="Arial" panose="020B0604020202020204" pitchFamily="34" charset="0"/>
              </a:rPr>
              <a:t>lugar.</a:t>
            </a:r>
            <a:endParaRPr lang="pt-BR" sz="11200" i="0" dirty="0">
              <a:solidFill>
                <a:srgbClr val="000000"/>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(B) modo.</a:t>
            </a:r>
            <a:endParaRPr lang="pt-BR" sz="11200" i="0" dirty="0">
              <a:solidFill>
                <a:srgbClr val="000000"/>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tempo.</a:t>
            </a: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9218" name="Picture 2" descr="Pin on Cumprimento"/>
          <p:cNvPicPr>
            <a:picLocks noChangeAspect="1" noChangeArrowheads="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a:stretch>
            <a:fillRect/>
          </a:stretch>
        </p:blipFill>
        <p:spPr bwMode="auto">
          <a:xfrm>
            <a:off x="6825208" y="2780928"/>
            <a:ext cx="2945766" cy="249289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401605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12 – SAEP 2021</a:t>
            </a:r>
          </a:p>
        </p:txBody>
      </p:sp>
      <p:sp>
        <p:nvSpPr>
          <p:cNvPr id="3" name="Espaço Reservado para Conteúdo 2"/>
          <p:cNvSpPr>
            <a:spLocks noGrp="1"/>
          </p:cNvSpPr>
          <p:nvPr>
            <p:ph idx="1"/>
          </p:nvPr>
        </p:nvSpPr>
        <p:spPr>
          <a:xfrm>
            <a:off x="272480" y="1196752"/>
            <a:ext cx="9433048" cy="5184576"/>
          </a:xfrm>
        </p:spPr>
        <p:txBody>
          <a:bodyPr>
            <a:normAutofit fontScale="25000" lnSpcReduction="20000"/>
          </a:bodyPr>
          <a:lstStyle/>
          <a:p>
            <a:pPr marL="0" indent="0">
              <a:buNone/>
            </a:pPr>
            <a:r>
              <a:rPr lang="pt-BR" sz="5100" b="1" dirty="0"/>
              <a:t> </a:t>
            </a:r>
          </a:p>
          <a:p>
            <a:pPr marL="0" indent="0" algn="just">
              <a:lnSpc>
                <a:spcPct val="134000"/>
              </a:lnSpc>
              <a:spcAft>
                <a:spcPts val="600"/>
              </a:spcAft>
              <a:buNone/>
            </a:pPr>
            <a:r>
              <a:rPr lang="pt-BR" sz="11200" b="1" kern="100" dirty="0">
                <a:solidFill>
                  <a:schemeClr val="tx1"/>
                </a:solidFill>
                <a:effectLst/>
                <a:ea typeface="SimSun" panose="02010600030101010101" pitchFamily="2" charset="-122"/>
                <a:cs typeface="Arial" panose="020B0604020202020204" pitchFamily="34" charset="0"/>
              </a:rPr>
              <a:t>No trecho </a:t>
            </a:r>
            <a:r>
              <a:rPr lang="pt-BR" sz="11200" b="1" i="1" kern="100" dirty="0">
                <a:solidFill>
                  <a:schemeClr val="tx1"/>
                </a:solidFill>
                <a:effectLst/>
                <a:ea typeface="SimSun" panose="02010600030101010101" pitchFamily="2" charset="-122"/>
                <a:cs typeface="Arial" panose="020B0604020202020204" pitchFamily="34" charset="0"/>
              </a:rPr>
              <a:t>“</a:t>
            </a:r>
            <a:r>
              <a:rPr lang="pt-BR" sz="11200" b="1" i="1" dirty="0">
                <a:solidFill>
                  <a:schemeClr val="tx1"/>
                </a:solidFill>
                <a:effectLst/>
              </a:rPr>
              <a:t>Uma vez, </a:t>
            </a:r>
            <a:r>
              <a:rPr lang="pt-BR" sz="11200" b="1" i="1" u="sng" dirty="0">
                <a:solidFill>
                  <a:schemeClr val="tx1"/>
                </a:solidFill>
                <a:effectLst/>
              </a:rPr>
              <a:t>quando</a:t>
            </a:r>
            <a:r>
              <a:rPr lang="pt-BR" sz="11200" b="1" i="1" dirty="0">
                <a:solidFill>
                  <a:schemeClr val="tx1"/>
                </a:solidFill>
                <a:effectLst/>
              </a:rPr>
              <a:t> eu era menina, choveu grosso com trovoadas e clarões,” </a:t>
            </a:r>
            <a:r>
              <a:rPr lang="pt-BR" sz="11200" b="1" i="1" dirty="0" smtClean="0">
                <a:solidFill>
                  <a:schemeClr val="tx1"/>
                </a:solidFill>
                <a:effectLst/>
              </a:rPr>
              <a:t> </a:t>
            </a:r>
            <a:r>
              <a:rPr lang="pt-BR" sz="11200" b="1" i="0" dirty="0" smtClean="0">
                <a:solidFill>
                  <a:schemeClr val="tx1"/>
                </a:solidFill>
                <a:effectLst/>
              </a:rPr>
              <a:t>a </a:t>
            </a:r>
            <a:r>
              <a:rPr lang="pt-BR" sz="11200" b="1" i="0" dirty="0">
                <a:solidFill>
                  <a:schemeClr val="tx1"/>
                </a:solidFill>
                <a:effectLst/>
              </a:rPr>
              <a:t>palavra em destaque indica </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dúvida</a:t>
            </a:r>
            <a:r>
              <a:rPr lang="pt-BR" sz="11200" kern="100" dirty="0">
                <a:solidFill>
                  <a:schemeClr val="tx1"/>
                </a:solidFill>
                <a:ea typeface="SimSun" panose="02010600030101010101" pitchFamily="2" charset="-122"/>
                <a:cs typeface="Arial" panose="020B0604020202020204" pitchFamily="34" charset="0"/>
              </a:rPr>
              <a:t>.</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a:t>
            </a:r>
            <a:r>
              <a:rPr lang="pt-BR" sz="11200" kern="100" dirty="0">
                <a:solidFill>
                  <a:schemeClr val="tx1"/>
                </a:solidFill>
                <a:ea typeface="SimSun" panose="02010600030101010101" pitchFamily="2" charset="-122"/>
                <a:cs typeface="Arial" panose="020B0604020202020204" pitchFamily="34" charset="0"/>
              </a:rPr>
              <a:t>lugar.</a:t>
            </a:r>
            <a:endParaRPr lang="pt-BR" sz="11200" i="0" dirty="0">
              <a:solidFill>
                <a:srgbClr val="000000"/>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(B) modo.</a:t>
            </a:r>
            <a:endParaRPr lang="pt-BR" sz="11200" i="0" dirty="0">
              <a:solidFill>
                <a:srgbClr val="000000"/>
              </a:solidFill>
              <a:effectLst/>
            </a:endParaRPr>
          </a:p>
          <a:p>
            <a:pPr marL="0" indent="0" algn="just">
              <a:lnSpc>
                <a:spcPct val="170000"/>
              </a:lnSpc>
              <a:buNone/>
            </a:pPr>
            <a:r>
              <a:rPr lang="pt-BR" sz="11200" kern="100" dirty="0">
                <a:solidFill>
                  <a:srgbClr val="FF0000"/>
                </a:solidFill>
                <a:effectLst/>
                <a:ea typeface="SimSun" panose="02010600030101010101" pitchFamily="2" charset="-122"/>
                <a:cs typeface="Arial" panose="020B0604020202020204" pitchFamily="34" charset="0"/>
              </a:rPr>
              <a:t>(C) tempo.</a:t>
            </a: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416150232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13 – </a:t>
            </a:r>
            <a:r>
              <a:rPr lang="pt-BR" sz="3200" b="1" dirty="0" err="1"/>
              <a:t>saep</a:t>
            </a:r>
            <a:r>
              <a:rPr lang="pt-BR" sz="3200" b="1" dirty="0"/>
              <a:t> 2021</a:t>
            </a:r>
          </a:p>
        </p:txBody>
      </p:sp>
      <p:sp>
        <p:nvSpPr>
          <p:cNvPr id="3" name="Espaço Reservado para Conteúdo 2"/>
          <p:cNvSpPr>
            <a:spLocks noGrp="1"/>
          </p:cNvSpPr>
          <p:nvPr>
            <p:ph idx="1"/>
          </p:nvPr>
        </p:nvSpPr>
        <p:spPr>
          <a:xfrm>
            <a:off x="272480" y="1052736"/>
            <a:ext cx="9361040" cy="5400600"/>
          </a:xfrm>
        </p:spPr>
        <p:txBody>
          <a:bodyPr>
            <a:normAutofit/>
          </a:bodyPr>
          <a:lstStyle/>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buNone/>
            </a:pPr>
            <a:endParaRPr lang="pt-BR" sz="1300" dirty="0"/>
          </a:p>
          <a:p>
            <a:pPr marL="0" indent="0" algn="r">
              <a:buNone/>
            </a:pPr>
            <a:r>
              <a:rPr lang="pt-BR" sz="1500" dirty="0" smtClean="0"/>
              <a:t>Disponível </a:t>
            </a:r>
            <a:r>
              <a:rPr lang="pt-BR" sz="1500" dirty="0"/>
              <a:t>em: tirasarmandinho.tumblr.com/post/144427121124/tirinha-original</a:t>
            </a:r>
          </a:p>
          <a:p>
            <a:pPr marL="0" indent="0" algn="r">
              <a:buNone/>
            </a:pPr>
            <a:r>
              <a:rPr lang="pt-BR" sz="1500" dirty="0"/>
              <a:t>Acesso em: 20.agos.2021.</a:t>
            </a:r>
          </a:p>
        </p:txBody>
      </p:sp>
      <p:pic>
        <p:nvPicPr>
          <p:cNvPr id="5" name="Imagem 4">
            <a:extLst>
              <a:ext uri="{FF2B5EF4-FFF2-40B4-BE49-F238E27FC236}">
                <a16:creationId xmlns="" xmlns:a16="http://schemas.microsoft.com/office/drawing/2014/main" id="{93C2DC81-648F-4F27-9FEA-BD01B17B240A}"/>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628800"/>
            <a:ext cx="9906000" cy="3672408"/>
          </a:xfrm>
          <a:prstGeom prst="rect">
            <a:avLst/>
          </a:prstGeom>
        </p:spPr>
      </p:pic>
    </p:spTree>
    <p:extLst>
      <p:ext uri="{BB962C8B-B14F-4D97-AF65-F5344CB8AC3E}">
        <p14:creationId xmlns:p14="http://schemas.microsoft.com/office/powerpoint/2010/main" xmlns="" val="101161894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13 - SAEP 2021 </a:t>
            </a:r>
          </a:p>
        </p:txBody>
      </p:sp>
      <p:sp>
        <p:nvSpPr>
          <p:cNvPr id="3" name="Espaço Reservado para Conteúdo 2"/>
          <p:cNvSpPr>
            <a:spLocks noGrp="1"/>
          </p:cNvSpPr>
          <p:nvPr>
            <p:ph idx="1"/>
          </p:nvPr>
        </p:nvSpPr>
        <p:spPr>
          <a:xfrm>
            <a:off x="272480" y="1052736"/>
            <a:ext cx="9361040" cy="5184576"/>
          </a:xfrm>
        </p:spPr>
        <p:txBody>
          <a:bodyPr>
            <a:normAutofit fontScale="25000" lnSpcReduction="20000"/>
          </a:bodyPr>
          <a:lstStyle/>
          <a:p>
            <a:pPr marL="0" indent="0">
              <a:buNone/>
            </a:pPr>
            <a:r>
              <a:rPr lang="pt-BR" sz="5100" b="1" dirty="0"/>
              <a:t> </a:t>
            </a:r>
          </a:p>
          <a:p>
            <a:pPr marL="0" indent="0" algn="just">
              <a:lnSpc>
                <a:spcPct val="170000"/>
              </a:lnSpc>
              <a:buNone/>
            </a:pPr>
            <a:r>
              <a:rPr lang="pt-BR" sz="11200" b="1" kern="100" dirty="0">
                <a:solidFill>
                  <a:schemeClr val="tx1"/>
                </a:solidFill>
                <a:ea typeface="SimSun" panose="02010600030101010101" pitchFamily="2" charset="-122"/>
                <a:cs typeface="Arial" panose="020B0604020202020204" pitchFamily="34" charset="0"/>
              </a:rPr>
              <a:t>No trecho do segundo quadrinho </a:t>
            </a:r>
            <a:r>
              <a:rPr lang="pt-BR" sz="11200" b="1" i="1" kern="100" dirty="0" smtClean="0">
                <a:solidFill>
                  <a:schemeClr val="tx1"/>
                </a:solidFill>
                <a:ea typeface="SimSun" panose="02010600030101010101" pitchFamily="2" charset="-122"/>
                <a:cs typeface="Arial" panose="020B0604020202020204" pitchFamily="34" charset="0"/>
              </a:rPr>
              <a:t>“</a:t>
            </a:r>
            <a:r>
              <a:rPr lang="pt-BR" sz="11200" b="1" i="1" u="sng" kern="100" dirty="0" smtClean="0">
                <a:solidFill>
                  <a:schemeClr val="tx1"/>
                </a:solidFill>
                <a:ea typeface="SimSun" panose="02010600030101010101" pitchFamily="2" charset="-122"/>
                <a:cs typeface="Arial" panose="020B0604020202020204" pitchFamily="34" charset="0"/>
              </a:rPr>
              <a:t>Talvez</a:t>
            </a:r>
            <a:r>
              <a:rPr lang="pt-BR" sz="11200" b="1" i="1" kern="100" dirty="0" smtClean="0">
                <a:solidFill>
                  <a:schemeClr val="tx1"/>
                </a:solidFill>
                <a:ea typeface="SimSun" panose="02010600030101010101" pitchFamily="2" charset="-122"/>
                <a:cs typeface="Arial" panose="020B0604020202020204" pitchFamily="34" charset="0"/>
              </a:rPr>
              <a:t> </a:t>
            </a:r>
            <a:r>
              <a:rPr lang="pt-BR" sz="11200" b="1" i="1" kern="100" dirty="0">
                <a:solidFill>
                  <a:schemeClr val="tx1"/>
                </a:solidFill>
                <a:ea typeface="SimSun" panose="02010600030101010101" pitchFamily="2" charset="-122"/>
                <a:cs typeface="Arial" panose="020B0604020202020204" pitchFamily="34" charset="0"/>
              </a:rPr>
              <a:t>eu seja boba por ligar pra isso...”</a:t>
            </a:r>
            <a:r>
              <a:rPr lang="pt-BR" sz="11200" b="1" kern="100" dirty="0">
                <a:solidFill>
                  <a:schemeClr val="tx1"/>
                </a:solidFill>
                <a:ea typeface="SimSun" panose="02010600030101010101" pitchFamily="2" charset="-122"/>
                <a:cs typeface="Arial" panose="020B0604020202020204" pitchFamily="34" charset="0"/>
              </a:rPr>
              <a:t> </a:t>
            </a:r>
            <a:r>
              <a:rPr lang="pt-BR" sz="11200" b="1" kern="100" dirty="0" smtClean="0">
                <a:solidFill>
                  <a:schemeClr val="tx1"/>
                </a:solidFill>
                <a:ea typeface="SimSun" panose="02010600030101010101" pitchFamily="2" charset="-122"/>
                <a:cs typeface="Arial" panose="020B0604020202020204" pitchFamily="34" charset="0"/>
              </a:rPr>
              <a:t> a </a:t>
            </a:r>
            <a:r>
              <a:rPr lang="pt-BR" sz="11200" b="1" kern="100" dirty="0">
                <a:solidFill>
                  <a:schemeClr val="tx1"/>
                </a:solidFill>
                <a:ea typeface="SimSun" panose="02010600030101010101" pitchFamily="2" charset="-122"/>
                <a:cs typeface="Arial" panose="020B0604020202020204" pitchFamily="34" charset="0"/>
              </a:rPr>
              <a:t>palavra em destaque indica  </a:t>
            </a:r>
            <a:r>
              <a:rPr lang="pt-BR" sz="11200" b="1" i="0" kern="100" dirty="0">
                <a:solidFill>
                  <a:schemeClr val="tx1"/>
                </a:solidFill>
                <a:ea typeface="SimSun" panose="02010600030101010101" pitchFamily="2" charset="-122"/>
                <a:cs typeface="Arial" panose="020B0604020202020204" pitchFamily="34" charset="0"/>
              </a:rPr>
              <a:t> </a:t>
            </a:r>
            <a:r>
              <a:rPr lang="pt-BR" sz="11200" b="1" i="0" dirty="0">
                <a:solidFill>
                  <a:schemeClr val="tx1"/>
                </a:solidFill>
                <a:effectLst/>
              </a:rPr>
              <a:t> </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dúvida</a:t>
            </a:r>
            <a:r>
              <a:rPr lang="pt-BR" sz="11200" kern="100" dirty="0">
                <a:solidFill>
                  <a:schemeClr val="tx1"/>
                </a:solidFill>
                <a:ea typeface="SimSun" panose="02010600030101010101" pitchFamily="2" charset="-122"/>
                <a:cs typeface="Arial" panose="020B0604020202020204" pitchFamily="34" charset="0"/>
              </a:rPr>
              <a:t>.</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a:t>
            </a:r>
            <a:r>
              <a:rPr lang="pt-BR" sz="11200" kern="100" dirty="0">
                <a:solidFill>
                  <a:schemeClr val="tx1"/>
                </a:solidFill>
                <a:ea typeface="SimSun" panose="02010600030101010101" pitchFamily="2" charset="-122"/>
                <a:cs typeface="Arial" panose="020B0604020202020204" pitchFamily="34" charset="0"/>
              </a:rPr>
              <a:t>lugar.</a:t>
            </a:r>
            <a:endParaRPr lang="pt-BR" sz="11200" i="0" dirty="0">
              <a:solidFill>
                <a:srgbClr val="000000"/>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(B) modo.</a:t>
            </a:r>
            <a:endParaRPr lang="pt-BR" sz="11200" i="0" dirty="0">
              <a:solidFill>
                <a:srgbClr val="000000"/>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tempo.</a:t>
            </a: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10242" name="Picture 2" descr="⚠ significado: aviso Emoji cópia de | Dicionário Emoji 📓 | EmojiAll  Português Website Oficial"/>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329264" y="4365104"/>
            <a:ext cx="2286000" cy="2286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26922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13 - gabarito</a:t>
            </a:r>
          </a:p>
        </p:txBody>
      </p:sp>
      <p:sp>
        <p:nvSpPr>
          <p:cNvPr id="3" name="Espaço Reservado para Conteúdo 2"/>
          <p:cNvSpPr>
            <a:spLocks noGrp="1"/>
          </p:cNvSpPr>
          <p:nvPr>
            <p:ph idx="1"/>
          </p:nvPr>
        </p:nvSpPr>
        <p:spPr>
          <a:xfrm>
            <a:off x="272480" y="1052736"/>
            <a:ext cx="9361040" cy="5184576"/>
          </a:xfrm>
        </p:spPr>
        <p:txBody>
          <a:bodyPr>
            <a:normAutofit fontScale="25000" lnSpcReduction="20000"/>
          </a:bodyPr>
          <a:lstStyle/>
          <a:p>
            <a:pPr marL="0" indent="0">
              <a:buNone/>
            </a:pPr>
            <a:r>
              <a:rPr lang="pt-BR" sz="5100" b="1" dirty="0"/>
              <a:t> </a:t>
            </a:r>
          </a:p>
          <a:p>
            <a:pPr marL="0" indent="0" algn="just">
              <a:lnSpc>
                <a:spcPct val="170000"/>
              </a:lnSpc>
              <a:buNone/>
            </a:pPr>
            <a:r>
              <a:rPr lang="pt-BR" sz="11200" b="1" kern="100" dirty="0">
                <a:solidFill>
                  <a:schemeClr val="tx1"/>
                </a:solidFill>
                <a:ea typeface="SimSun" panose="02010600030101010101" pitchFamily="2" charset="-122"/>
                <a:cs typeface="Arial" panose="020B0604020202020204" pitchFamily="34" charset="0"/>
              </a:rPr>
              <a:t>No trecho do segundo quadrinho </a:t>
            </a:r>
            <a:r>
              <a:rPr lang="pt-BR" sz="11200" b="1" i="1" kern="100" dirty="0" smtClean="0">
                <a:solidFill>
                  <a:schemeClr val="tx1"/>
                </a:solidFill>
                <a:ea typeface="SimSun" panose="02010600030101010101" pitchFamily="2" charset="-122"/>
                <a:cs typeface="Arial" panose="020B0604020202020204" pitchFamily="34" charset="0"/>
              </a:rPr>
              <a:t>“</a:t>
            </a:r>
            <a:r>
              <a:rPr lang="pt-BR" sz="11200" b="1" i="1" u="sng" kern="100" dirty="0" smtClean="0">
                <a:solidFill>
                  <a:schemeClr val="tx1"/>
                </a:solidFill>
                <a:ea typeface="SimSun" panose="02010600030101010101" pitchFamily="2" charset="-122"/>
                <a:cs typeface="Arial" panose="020B0604020202020204" pitchFamily="34" charset="0"/>
              </a:rPr>
              <a:t>Talvez</a:t>
            </a:r>
            <a:r>
              <a:rPr lang="pt-BR" sz="11200" b="1" i="1" kern="100" dirty="0" smtClean="0">
                <a:solidFill>
                  <a:schemeClr val="tx1"/>
                </a:solidFill>
                <a:ea typeface="SimSun" panose="02010600030101010101" pitchFamily="2" charset="-122"/>
                <a:cs typeface="Arial" panose="020B0604020202020204" pitchFamily="34" charset="0"/>
              </a:rPr>
              <a:t> </a:t>
            </a:r>
            <a:r>
              <a:rPr lang="pt-BR" sz="11200" b="1" i="1" kern="100" dirty="0">
                <a:solidFill>
                  <a:schemeClr val="tx1"/>
                </a:solidFill>
                <a:ea typeface="SimSun" panose="02010600030101010101" pitchFamily="2" charset="-122"/>
                <a:cs typeface="Arial" panose="020B0604020202020204" pitchFamily="34" charset="0"/>
              </a:rPr>
              <a:t>eu seja boba por ligar pra isso...”</a:t>
            </a:r>
            <a:r>
              <a:rPr lang="pt-BR" sz="11200" b="1" kern="100" dirty="0">
                <a:solidFill>
                  <a:schemeClr val="tx1"/>
                </a:solidFill>
                <a:ea typeface="SimSun" panose="02010600030101010101" pitchFamily="2" charset="-122"/>
                <a:cs typeface="Arial" panose="020B0604020202020204" pitchFamily="34" charset="0"/>
              </a:rPr>
              <a:t> </a:t>
            </a:r>
            <a:r>
              <a:rPr lang="pt-BR" sz="11200" b="1" kern="100" dirty="0" smtClean="0">
                <a:solidFill>
                  <a:schemeClr val="tx1"/>
                </a:solidFill>
                <a:ea typeface="SimSun" panose="02010600030101010101" pitchFamily="2" charset="-122"/>
                <a:cs typeface="Arial" panose="020B0604020202020204" pitchFamily="34" charset="0"/>
              </a:rPr>
              <a:t> a </a:t>
            </a:r>
            <a:r>
              <a:rPr lang="pt-BR" sz="11200" b="1" kern="100" dirty="0">
                <a:solidFill>
                  <a:schemeClr val="tx1"/>
                </a:solidFill>
                <a:ea typeface="SimSun" panose="02010600030101010101" pitchFamily="2" charset="-122"/>
                <a:cs typeface="Arial" panose="020B0604020202020204" pitchFamily="34" charset="0"/>
              </a:rPr>
              <a:t>palavra em destaque indica  </a:t>
            </a:r>
            <a:r>
              <a:rPr lang="pt-BR" sz="11200" b="1" i="0" kern="100" dirty="0">
                <a:solidFill>
                  <a:schemeClr val="tx1"/>
                </a:solidFill>
                <a:ea typeface="SimSun" panose="02010600030101010101" pitchFamily="2" charset="-122"/>
                <a:cs typeface="Arial" panose="020B0604020202020204" pitchFamily="34" charset="0"/>
              </a:rPr>
              <a:t> </a:t>
            </a:r>
            <a:r>
              <a:rPr lang="pt-BR" sz="11200" b="1" i="0" dirty="0">
                <a:solidFill>
                  <a:schemeClr val="tx1"/>
                </a:solidFill>
                <a:effectLst/>
              </a:rPr>
              <a:t> </a:t>
            </a:r>
          </a:p>
          <a:p>
            <a:pPr marL="0" indent="0" algn="just">
              <a:lnSpc>
                <a:spcPct val="170000"/>
              </a:lnSpc>
              <a:buNone/>
            </a:pPr>
            <a:r>
              <a:rPr lang="pt-BR" sz="11200" kern="100" dirty="0">
                <a:solidFill>
                  <a:srgbClr val="FF0000"/>
                </a:solidFill>
                <a:effectLst/>
                <a:ea typeface="SimSun" panose="02010600030101010101" pitchFamily="2" charset="-122"/>
                <a:cs typeface="Arial" panose="020B0604020202020204" pitchFamily="34" charset="0"/>
              </a:rPr>
              <a:t>(A) dúvida</a:t>
            </a:r>
            <a:r>
              <a:rPr lang="pt-BR" sz="11200" kern="100" dirty="0">
                <a:solidFill>
                  <a:srgbClr val="FF0000"/>
                </a:solidFill>
                <a:ea typeface="SimSun" panose="02010600030101010101" pitchFamily="2" charset="-122"/>
                <a:cs typeface="Arial" panose="020B0604020202020204" pitchFamily="34" charset="0"/>
              </a:rPr>
              <a:t>.</a:t>
            </a:r>
            <a:endParaRPr lang="pt-BR" sz="11200" kern="100" dirty="0">
              <a:solidFill>
                <a:srgbClr val="FF0000"/>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a:t>
            </a:r>
            <a:r>
              <a:rPr lang="pt-BR" sz="11200" kern="100" dirty="0">
                <a:solidFill>
                  <a:schemeClr val="tx1"/>
                </a:solidFill>
                <a:ea typeface="SimSun" panose="02010600030101010101" pitchFamily="2" charset="-122"/>
                <a:cs typeface="Arial" panose="020B0604020202020204" pitchFamily="34" charset="0"/>
              </a:rPr>
              <a:t>lugar.</a:t>
            </a:r>
            <a:endParaRPr lang="pt-BR" sz="11200" i="0" dirty="0">
              <a:solidFill>
                <a:srgbClr val="000000"/>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(B) modo.</a:t>
            </a:r>
            <a:endParaRPr lang="pt-BR" sz="11200" i="0" dirty="0">
              <a:solidFill>
                <a:srgbClr val="000000"/>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tempo.</a:t>
            </a: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23957573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792088"/>
          </a:xfrm>
        </p:spPr>
        <p:style>
          <a:lnRef idx="0">
            <a:scrgbClr r="0" g="0" b="0"/>
          </a:lnRef>
          <a:fillRef idx="1003">
            <a:schemeClr val="lt2"/>
          </a:fillRef>
          <a:effectRef idx="0">
            <a:scrgbClr r="0" g="0" b="0"/>
          </a:effectRef>
          <a:fontRef idx="major"/>
        </p:style>
        <p:txBody>
          <a:bodyPr>
            <a:normAutofit/>
          </a:bodyPr>
          <a:lstStyle/>
          <a:p>
            <a:r>
              <a:rPr lang="pt-BR" sz="3200" b="1" dirty="0"/>
              <a:t>Questão 14  </a:t>
            </a:r>
          </a:p>
        </p:txBody>
      </p:sp>
      <p:sp>
        <p:nvSpPr>
          <p:cNvPr id="3" name="Espaço Reservado para Conteúdo 2"/>
          <p:cNvSpPr>
            <a:spLocks noGrp="1"/>
          </p:cNvSpPr>
          <p:nvPr>
            <p:ph idx="1"/>
          </p:nvPr>
        </p:nvSpPr>
        <p:spPr>
          <a:xfrm>
            <a:off x="488504" y="3068960"/>
            <a:ext cx="9073008" cy="3600400"/>
          </a:xfrm>
        </p:spPr>
        <p:txBody>
          <a:bodyPr>
            <a:normAutofit fontScale="25000" lnSpcReduction="20000"/>
          </a:bodyPr>
          <a:lstStyle/>
          <a:p>
            <a:pPr marL="0" indent="0" algn="just">
              <a:lnSpc>
                <a:spcPct val="134000"/>
              </a:lnSpc>
              <a:buNone/>
            </a:pPr>
            <a:r>
              <a:rPr lang="pt-BR" sz="10800" dirty="0" smtClean="0">
                <a:solidFill>
                  <a:schemeClr val="tx1"/>
                </a:solidFill>
              </a:rPr>
              <a:t>      Ficou </a:t>
            </a:r>
            <a:r>
              <a:rPr lang="pt-BR" sz="10800" dirty="0">
                <a:solidFill>
                  <a:schemeClr val="tx1"/>
                </a:solidFill>
              </a:rPr>
              <a:t>logo com muita vontade de apanhar as uvas para comer. Deu muitos saltos, tentou subir na parreira, mas não conseguiu. Depois de muito tentar foi-se embora, </a:t>
            </a:r>
            <a:r>
              <a:rPr lang="pt-BR" sz="10800" dirty="0" smtClean="0">
                <a:solidFill>
                  <a:schemeClr val="tx1"/>
                </a:solidFill>
              </a:rPr>
              <a:t>dizendo:</a:t>
            </a:r>
            <a:endParaRPr lang="pt-BR" sz="10800" b="1" dirty="0" smtClean="0">
              <a:solidFill>
                <a:schemeClr val="tx1"/>
              </a:solidFill>
            </a:endParaRPr>
          </a:p>
          <a:p>
            <a:pPr marL="0" indent="0" algn="just">
              <a:lnSpc>
                <a:spcPct val="134000"/>
              </a:lnSpc>
              <a:buNone/>
            </a:pPr>
            <a:r>
              <a:rPr lang="pt-BR" sz="10800" i="0" dirty="0" smtClean="0">
                <a:solidFill>
                  <a:srgbClr val="000000"/>
                </a:solidFill>
                <a:effectLst/>
              </a:rPr>
              <a:t>      – </a:t>
            </a:r>
            <a:r>
              <a:rPr lang="pt-BR" sz="10800" dirty="0" smtClean="0">
                <a:solidFill>
                  <a:schemeClr val="tx1"/>
                </a:solidFill>
              </a:rPr>
              <a:t>Eu nem estou ligando para essas uvas, estão verdes mesmo. </a:t>
            </a:r>
          </a:p>
          <a:p>
            <a:pPr marL="0" indent="0" algn="r">
              <a:lnSpc>
                <a:spcPct val="170000"/>
              </a:lnSpc>
              <a:buNone/>
            </a:pPr>
            <a:endParaRPr lang="pt-BR" sz="1600" dirty="0" smtClean="0">
              <a:solidFill>
                <a:schemeClr val="tx1"/>
              </a:solidFill>
            </a:endParaRPr>
          </a:p>
          <a:p>
            <a:pPr marL="0" indent="0" algn="r">
              <a:lnSpc>
                <a:spcPct val="170000"/>
              </a:lnSpc>
              <a:buNone/>
            </a:pPr>
            <a:r>
              <a:rPr lang="pt-BR" sz="6200" dirty="0" smtClean="0">
                <a:solidFill>
                  <a:schemeClr val="tx1"/>
                </a:solidFill>
              </a:rPr>
              <a:t>ROCHA</a:t>
            </a:r>
            <a:r>
              <a:rPr lang="pt-BR" sz="6200" dirty="0">
                <a:solidFill>
                  <a:schemeClr val="tx1"/>
                </a:solidFill>
              </a:rPr>
              <a:t>, Ruth. </a:t>
            </a:r>
            <a:r>
              <a:rPr lang="pt-BR" sz="6200" i="1" dirty="0">
                <a:solidFill>
                  <a:schemeClr val="tx1"/>
                </a:solidFill>
              </a:rPr>
              <a:t>Fábulas de Esopo</a:t>
            </a:r>
            <a:r>
              <a:rPr lang="pt-BR" sz="6200" dirty="0">
                <a:solidFill>
                  <a:schemeClr val="tx1"/>
                </a:solidFill>
              </a:rPr>
              <a:t>. São Paulo, FTD, 1992. </a:t>
            </a:r>
          </a:p>
          <a:p>
            <a:pPr marL="0" indent="0" algn="r">
              <a:lnSpc>
                <a:spcPct val="170000"/>
              </a:lnSpc>
              <a:buNone/>
            </a:pPr>
            <a:endParaRPr lang="pt-BR" sz="5600" b="1"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13314" name="Picture 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493698" y="332656"/>
            <a:ext cx="3355846" cy="28083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Espaço Reservado para Conteúdo 2"/>
          <p:cNvSpPr txBox="1">
            <a:spLocks/>
          </p:cNvSpPr>
          <p:nvPr/>
        </p:nvSpPr>
        <p:spPr>
          <a:xfrm>
            <a:off x="488504" y="980728"/>
            <a:ext cx="6192688" cy="2160240"/>
          </a:xfrm>
          <a:prstGeom prst="rect">
            <a:avLst/>
          </a:prstGeom>
        </p:spPr>
        <p:txBody>
          <a:bodyPr vert="horz">
            <a:normAutofit fontScale="25000" lnSpcReduction="200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a:buFont typeface="Wingdings 2"/>
              <a:buNone/>
            </a:pPr>
            <a:r>
              <a:rPr lang="pt-BR" sz="9600" b="1" dirty="0" smtClean="0">
                <a:solidFill>
                  <a:schemeClr val="tx1"/>
                </a:solidFill>
              </a:rPr>
              <a:t>                                 </a:t>
            </a:r>
          </a:p>
          <a:p>
            <a:pPr marL="0" indent="0" algn="ctr">
              <a:buFont typeface="Wingdings 2"/>
              <a:buNone/>
            </a:pPr>
            <a:r>
              <a:rPr lang="pt-BR" sz="10800" b="1" dirty="0" smtClean="0">
                <a:solidFill>
                  <a:schemeClr val="tx1"/>
                </a:solidFill>
              </a:rPr>
              <a:t> A raposa e as uvas</a:t>
            </a:r>
          </a:p>
          <a:p>
            <a:pPr marL="0" indent="0" algn="ctr">
              <a:buFont typeface="Wingdings 2"/>
              <a:buNone/>
            </a:pPr>
            <a:endParaRPr lang="pt-BR" sz="6000" b="1" dirty="0" smtClean="0">
              <a:solidFill>
                <a:schemeClr val="tx1"/>
              </a:solidFill>
            </a:endParaRPr>
          </a:p>
          <a:p>
            <a:pPr marL="0" indent="0" algn="just">
              <a:lnSpc>
                <a:spcPct val="134000"/>
              </a:lnSpc>
              <a:buFont typeface="Wingdings 2"/>
              <a:buNone/>
            </a:pPr>
            <a:r>
              <a:rPr lang="pt-BR" sz="10800" dirty="0" smtClean="0">
                <a:solidFill>
                  <a:schemeClr val="tx1"/>
                </a:solidFill>
              </a:rPr>
              <a:t>      Uma raposa passou por baixo de uma parreira carregada de lindas uvas. </a:t>
            </a:r>
            <a:endParaRPr lang="pt-BR" sz="10800" dirty="0"/>
          </a:p>
        </p:txBody>
      </p:sp>
    </p:spTree>
    <p:extLst>
      <p:ext uri="{BB962C8B-B14F-4D97-AF65-F5344CB8AC3E}">
        <p14:creationId xmlns:p14="http://schemas.microsoft.com/office/powerpoint/2010/main" xmlns="" val="22329137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14 - Blog Prof. </a:t>
            </a:r>
            <a:r>
              <a:rPr lang="pt-BR" sz="3200" b="1" dirty="0" err="1"/>
              <a:t>Warles</a:t>
            </a:r>
            <a:r>
              <a:rPr lang="pt-BR" sz="3200" b="1" dirty="0"/>
              <a:t> </a:t>
            </a:r>
          </a:p>
        </p:txBody>
      </p:sp>
      <p:sp>
        <p:nvSpPr>
          <p:cNvPr id="3" name="Espaço Reservado para Conteúdo 2"/>
          <p:cNvSpPr>
            <a:spLocks noGrp="1"/>
          </p:cNvSpPr>
          <p:nvPr>
            <p:ph idx="1"/>
          </p:nvPr>
        </p:nvSpPr>
        <p:spPr>
          <a:xfrm>
            <a:off x="272480" y="1340768"/>
            <a:ext cx="9361040" cy="5112568"/>
          </a:xfrm>
        </p:spPr>
        <p:txBody>
          <a:bodyPr>
            <a:normAutofit fontScale="25000" lnSpcReduction="20000"/>
          </a:bodyPr>
          <a:lstStyle/>
          <a:p>
            <a:pPr marL="0" indent="0">
              <a:buNone/>
            </a:pPr>
            <a:r>
              <a:rPr lang="pt-BR" sz="5100" b="1" dirty="0"/>
              <a:t> </a:t>
            </a:r>
          </a:p>
          <a:p>
            <a:pPr marL="0" indent="0" algn="just">
              <a:lnSpc>
                <a:spcPct val="138000"/>
              </a:lnSpc>
              <a:spcAft>
                <a:spcPts val="600"/>
              </a:spcAft>
              <a:buNone/>
            </a:pPr>
            <a:r>
              <a:rPr lang="pt-BR" sz="11200" b="1" kern="100" dirty="0">
                <a:solidFill>
                  <a:schemeClr val="tx1"/>
                </a:solidFill>
                <a:ea typeface="SimSun" panose="02010600030101010101" pitchFamily="2" charset="-122"/>
                <a:cs typeface="Arial" panose="020B0604020202020204" pitchFamily="34" charset="0"/>
              </a:rPr>
              <a:t>No texto, a raposa não conseguiu apanhar as uvas porque  </a:t>
            </a:r>
            <a:r>
              <a:rPr lang="pt-BR" sz="11200" b="1" i="0" kern="100" dirty="0">
                <a:solidFill>
                  <a:schemeClr val="tx1"/>
                </a:solidFill>
                <a:ea typeface="SimSun" panose="02010600030101010101" pitchFamily="2" charset="-122"/>
                <a:cs typeface="Arial" panose="020B0604020202020204" pitchFamily="34" charset="0"/>
              </a:rPr>
              <a:t> </a:t>
            </a:r>
            <a:r>
              <a:rPr lang="pt-BR" sz="11200" b="1" i="0" dirty="0">
                <a:solidFill>
                  <a:schemeClr val="tx1"/>
                </a:solidFill>
                <a:effectLst/>
              </a:rPr>
              <a:t> </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a:t>
            </a:r>
            <a:r>
              <a:rPr lang="pt-BR" sz="11200" kern="100" dirty="0">
                <a:solidFill>
                  <a:schemeClr val="tx1"/>
                </a:solidFill>
                <a:ea typeface="SimSun" panose="02010600030101010101" pitchFamily="2" charset="-122"/>
                <a:cs typeface="Arial" panose="020B0604020202020204" pitchFamily="34" charset="0"/>
              </a:rPr>
              <a:t>as uvas eram poucas</a:t>
            </a:r>
            <a:r>
              <a:rPr lang="pt-BR" sz="11200" kern="100" dirty="0">
                <a:solidFill>
                  <a:schemeClr val="tx1"/>
                </a:solidFill>
                <a:effectLst/>
                <a:ea typeface="SimSun" panose="02010600030101010101" pitchFamily="2" charset="-122"/>
                <a:cs typeface="Arial" panose="020B0604020202020204" pitchFamily="34" charset="0"/>
              </a:rPr>
              <a:t>.</a:t>
            </a:r>
            <a:endParaRPr lang="pt-BR" sz="11200" kern="100" dirty="0">
              <a:solidFill>
                <a:srgbClr val="FF0000"/>
              </a:solidFill>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a typeface="SimSun" panose="02010600030101010101" pitchFamily="2" charset="-122"/>
                <a:cs typeface="Arial" panose="020B0604020202020204" pitchFamily="34" charset="0"/>
              </a:rPr>
              <a:t>(B) as uvas ainda estavam verdes.</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a:t>
            </a:r>
            <a:r>
              <a:rPr lang="pt-BR" sz="11200" kern="100" dirty="0">
                <a:solidFill>
                  <a:schemeClr val="tx1"/>
                </a:solidFill>
                <a:ea typeface="SimSun" panose="02010600030101010101" pitchFamily="2" charset="-122"/>
                <a:cs typeface="Arial" panose="020B0604020202020204" pitchFamily="34" charset="0"/>
              </a:rPr>
              <a:t>a</a:t>
            </a:r>
            <a:r>
              <a:rPr lang="pt-BR" sz="11200" kern="100" dirty="0">
                <a:solidFill>
                  <a:schemeClr val="tx1"/>
                </a:solidFill>
                <a:effectLst/>
                <a:ea typeface="SimSun" panose="02010600030101010101" pitchFamily="2" charset="-122"/>
                <a:cs typeface="Arial" panose="020B0604020202020204" pitchFamily="34" charset="0"/>
              </a:rPr>
              <a:t> parreira era muito alta</a:t>
            </a:r>
            <a:r>
              <a:rPr lang="pt-BR" sz="11200" kern="100" dirty="0">
                <a:solidFill>
                  <a:schemeClr val="tx1"/>
                </a:solidFill>
                <a:ea typeface="SimSun" panose="02010600030101010101" pitchFamily="2" charset="-122"/>
                <a:cs typeface="Arial" panose="020B0604020202020204" pitchFamily="34" charset="0"/>
              </a:rPr>
              <a:t>.</a:t>
            </a:r>
            <a:endParaRPr lang="pt-BR" sz="11200" i="0" dirty="0">
              <a:solidFill>
                <a:srgbClr val="000000"/>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(D) a</a:t>
            </a:r>
            <a:r>
              <a:rPr lang="pt-BR" sz="11200" kern="100" dirty="0">
                <a:solidFill>
                  <a:schemeClr val="tx1"/>
                </a:solidFill>
                <a:ea typeface="SimSun" panose="02010600030101010101" pitchFamily="2" charset="-122"/>
                <a:cs typeface="Arial" panose="020B0604020202020204" pitchFamily="34" charset="0"/>
              </a:rPr>
              <a:t> raposa não quis subir na parreira</a:t>
            </a:r>
            <a:r>
              <a:rPr lang="pt-BR" sz="11200" kern="100" dirty="0">
                <a:solidFill>
                  <a:schemeClr val="tx1"/>
                </a:solidFill>
                <a:effectLst/>
                <a:ea typeface="SimSun" panose="02010600030101010101" pitchFamily="2" charset="-122"/>
                <a:cs typeface="Arial" panose="020B0604020202020204" pitchFamily="34" charset="0"/>
              </a:rPr>
              <a:t>.</a:t>
            </a:r>
            <a:endParaRPr lang="pt-BR" sz="11200" i="0" dirty="0">
              <a:solidFill>
                <a:srgbClr val="000000"/>
              </a:solidFill>
              <a:effectLst/>
            </a:endParaRP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14338" name="Picture 2" descr="Ilustração Dos Desenhos Animados Das Fábulas Das Uvas De Fox Ilustração  Stock - Ilustração de perplexidade, raposa: 125053251"/>
          <p:cNvPicPr>
            <a:picLocks noChangeAspect="1" noChangeArrowheads="1"/>
          </p:cNvPicPr>
          <p:nvPr/>
        </p:nvPicPr>
        <p:blipFill rotWithShape="1">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l="3901" r="7963" b="11092"/>
          <a:stretch/>
        </p:blipFill>
        <p:spPr bwMode="auto">
          <a:xfrm>
            <a:off x="7040546" y="2708920"/>
            <a:ext cx="2841404" cy="30647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03254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14 - Blog Prof. </a:t>
            </a:r>
            <a:r>
              <a:rPr lang="pt-BR" sz="3200" b="1" dirty="0" err="1"/>
              <a:t>Warles</a:t>
            </a:r>
            <a:r>
              <a:rPr lang="pt-BR" sz="3200" b="1" dirty="0"/>
              <a:t> </a:t>
            </a:r>
          </a:p>
        </p:txBody>
      </p:sp>
      <p:sp>
        <p:nvSpPr>
          <p:cNvPr id="3" name="Espaço Reservado para Conteúdo 2"/>
          <p:cNvSpPr>
            <a:spLocks noGrp="1"/>
          </p:cNvSpPr>
          <p:nvPr>
            <p:ph idx="1"/>
          </p:nvPr>
        </p:nvSpPr>
        <p:spPr>
          <a:xfrm>
            <a:off x="272480" y="1340768"/>
            <a:ext cx="9361040" cy="5112568"/>
          </a:xfrm>
        </p:spPr>
        <p:txBody>
          <a:bodyPr>
            <a:normAutofit fontScale="25000" lnSpcReduction="20000"/>
          </a:bodyPr>
          <a:lstStyle/>
          <a:p>
            <a:pPr marL="0" indent="0">
              <a:buNone/>
            </a:pPr>
            <a:r>
              <a:rPr lang="pt-BR" sz="5100" b="1" dirty="0"/>
              <a:t> </a:t>
            </a:r>
          </a:p>
          <a:p>
            <a:pPr marL="0" indent="0" algn="just">
              <a:lnSpc>
                <a:spcPct val="138000"/>
              </a:lnSpc>
              <a:spcAft>
                <a:spcPts val="600"/>
              </a:spcAft>
              <a:buNone/>
            </a:pPr>
            <a:r>
              <a:rPr lang="pt-BR" sz="11200" b="1" kern="100" dirty="0">
                <a:solidFill>
                  <a:schemeClr val="tx1"/>
                </a:solidFill>
                <a:ea typeface="SimSun" panose="02010600030101010101" pitchFamily="2" charset="-122"/>
                <a:cs typeface="Arial" panose="020B0604020202020204" pitchFamily="34" charset="0"/>
              </a:rPr>
              <a:t>No texto, a raposa não conseguiu apanhar as uvas porque  </a:t>
            </a:r>
            <a:r>
              <a:rPr lang="pt-BR" sz="11200" b="1" i="0" kern="100" dirty="0">
                <a:solidFill>
                  <a:schemeClr val="tx1"/>
                </a:solidFill>
                <a:ea typeface="SimSun" panose="02010600030101010101" pitchFamily="2" charset="-122"/>
                <a:cs typeface="Arial" panose="020B0604020202020204" pitchFamily="34" charset="0"/>
              </a:rPr>
              <a:t> </a:t>
            </a:r>
            <a:r>
              <a:rPr lang="pt-BR" sz="11200" b="1" i="0" dirty="0">
                <a:solidFill>
                  <a:schemeClr val="tx1"/>
                </a:solidFill>
                <a:effectLst/>
              </a:rPr>
              <a:t> </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a:t>
            </a:r>
            <a:r>
              <a:rPr lang="pt-BR" sz="11200" kern="100" dirty="0">
                <a:solidFill>
                  <a:schemeClr val="tx1"/>
                </a:solidFill>
                <a:ea typeface="SimSun" panose="02010600030101010101" pitchFamily="2" charset="-122"/>
                <a:cs typeface="Arial" panose="020B0604020202020204" pitchFamily="34" charset="0"/>
              </a:rPr>
              <a:t>as uvas eram poucas</a:t>
            </a:r>
            <a:r>
              <a:rPr lang="pt-BR" sz="11200" kern="100" dirty="0">
                <a:solidFill>
                  <a:schemeClr val="tx1"/>
                </a:solidFill>
                <a:effectLst/>
                <a:ea typeface="SimSun" panose="02010600030101010101" pitchFamily="2" charset="-122"/>
                <a:cs typeface="Arial" panose="020B0604020202020204" pitchFamily="34" charset="0"/>
              </a:rPr>
              <a:t>.</a:t>
            </a:r>
            <a:endParaRPr lang="pt-BR" sz="11200" kern="100" dirty="0">
              <a:solidFill>
                <a:srgbClr val="FF0000"/>
              </a:solidFill>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a typeface="SimSun" panose="02010600030101010101" pitchFamily="2" charset="-122"/>
                <a:cs typeface="Arial" panose="020B0604020202020204" pitchFamily="34" charset="0"/>
              </a:rPr>
              <a:t>(B) as uvas ainda estavam verdes.</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rgbClr val="FF0000"/>
                </a:solidFill>
                <a:effectLst/>
                <a:ea typeface="SimSun" panose="02010600030101010101" pitchFamily="2" charset="-122"/>
                <a:cs typeface="Arial" panose="020B0604020202020204" pitchFamily="34" charset="0"/>
              </a:rPr>
              <a:t>(C) </a:t>
            </a:r>
            <a:r>
              <a:rPr lang="pt-BR" sz="11200" kern="100" dirty="0">
                <a:solidFill>
                  <a:srgbClr val="FF0000"/>
                </a:solidFill>
                <a:ea typeface="SimSun" panose="02010600030101010101" pitchFamily="2" charset="-122"/>
                <a:cs typeface="Arial" panose="020B0604020202020204" pitchFamily="34" charset="0"/>
              </a:rPr>
              <a:t>a</a:t>
            </a:r>
            <a:r>
              <a:rPr lang="pt-BR" sz="11200" kern="100" dirty="0">
                <a:solidFill>
                  <a:srgbClr val="FF0000"/>
                </a:solidFill>
                <a:effectLst/>
                <a:ea typeface="SimSun" panose="02010600030101010101" pitchFamily="2" charset="-122"/>
                <a:cs typeface="Arial" panose="020B0604020202020204" pitchFamily="34" charset="0"/>
              </a:rPr>
              <a:t> parreira era muito alta</a:t>
            </a:r>
            <a:r>
              <a:rPr lang="pt-BR" sz="11200" kern="100" dirty="0">
                <a:solidFill>
                  <a:srgbClr val="FF0000"/>
                </a:solidFill>
                <a:ea typeface="SimSun" panose="02010600030101010101" pitchFamily="2" charset="-122"/>
                <a:cs typeface="Arial" panose="020B0604020202020204" pitchFamily="34" charset="0"/>
              </a:rPr>
              <a:t>.</a:t>
            </a:r>
            <a:endParaRPr lang="pt-BR" sz="11200" i="0" dirty="0">
              <a:solidFill>
                <a:srgbClr val="FF0000"/>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(D) a</a:t>
            </a:r>
            <a:r>
              <a:rPr lang="pt-BR" sz="11200" kern="100" dirty="0">
                <a:solidFill>
                  <a:schemeClr val="tx1"/>
                </a:solidFill>
                <a:ea typeface="SimSun" panose="02010600030101010101" pitchFamily="2" charset="-122"/>
                <a:cs typeface="Arial" panose="020B0604020202020204" pitchFamily="34" charset="0"/>
              </a:rPr>
              <a:t> raposa não quis subir na parreira</a:t>
            </a:r>
            <a:r>
              <a:rPr lang="pt-BR" sz="11200" kern="100" dirty="0">
                <a:solidFill>
                  <a:schemeClr val="tx1"/>
                </a:solidFill>
                <a:effectLst/>
                <a:ea typeface="SimSun" panose="02010600030101010101" pitchFamily="2" charset="-122"/>
                <a:cs typeface="Arial" panose="020B0604020202020204" pitchFamily="34" charset="0"/>
              </a:rPr>
              <a:t>.</a:t>
            </a:r>
            <a:endParaRPr lang="pt-BR" sz="11200" i="0" dirty="0">
              <a:solidFill>
                <a:srgbClr val="000000"/>
              </a:solidFill>
              <a:effectLst/>
            </a:endParaRP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2311601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01 - gabarito</a:t>
            </a:r>
          </a:p>
        </p:txBody>
      </p:sp>
      <p:sp>
        <p:nvSpPr>
          <p:cNvPr id="3" name="Espaço Reservado para Conteúdo 2"/>
          <p:cNvSpPr>
            <a:spLocks noGrp="1"/>
          </p:cNvSpPr>
          <p:nvPr>
            <p:ph idx="1"/>
          </p:nvPr>
        </p:nvSpPr>
        <p:spPr>
          <a:xfrm>
            <a:off x="200471" y="1340768"/>
            <a:ext cx="9577065" cy="5256584"/>
          </a:xfrm>
        </p:spPr>
        <p:txBody>
          <a:bodyPr>
            <a:normAutofit fontScale="25000" lnSpcReduction="20000"/>
          </a:bodyPr>
          <a:lstStyle/>
          <a:p>
            <a:endParaRPr lang="pt-BR" sz="2550" dirty="0"/>
          </a:p>
          <a:p>
            <a:pPr marL="0" indent="0">
              <a:buNone/>
            </a:pPr>
            <a:r>
              <a:rPr lang="pt-BR" sz="2550" dirty="0"/>
              <a:t>                                  </a:t>
            </a:r>
          </a:p>
          <a:p>
            <a:pPr marL="0" indent="0">
              <a:buNone/>
            </a:pPr>
            <a:endParaRPr lang="pt-BR" sz="2550" dirty="0"/>
          </a:p>
          <a:p>
            <a:pPr marL="0" indent="0" algn="just">
              <a:lnSpc>
                <a:spcPct val="170000"/>
              </a:lnSpc>
              <a:buNone/>
            </a:pPr>
            <a:r>
              <a:rPr lang="pt-BR" sz="12800" b="1" dirty="0">
                <a:latin typeface="Arial" panose="020B0604020202020204" pitchFamily="34" charset="0"/>
                <a:cs typeface="Arial" panose="020B0604020202020204" pitchFamily="34" charset="0"/>
              </a:rPr>
              <a:t>  A função desse texto é  </a:t>
            </a:r>
          </a:p>
          <a:p>
            <a:pPr marL="0" indent="0" algn="just">
              <a:lnSpc>
                <a:spcPct val="170000"/>
              </a:lnSpc>
              <a:buNone/>
            </a:pPr>
            <a:r>
              <a:rPr lang="pt-BR" sz="12800" dirty="0">
                <a:latin typeface="Arial" panose="020B0604020202020204" pitchFamily="34" charset="0"/>
                <a:cs typeface="Arial" panose="020B0604020202020204" pitchFamily="34" charset="0"/>
              </a:rPr>
              <a:t> (A) divertir o leitor.</a:t>
            </a:r>
          </a:p>
          <a:p>
            <a:pPr marL="0" indent="0" algn="just">
              <a:lnSpc>
                <a:spcPct val="170000"/>
              </a:lnSpc>
              <a:buNone/>
            </a:pPr>
            <a:r>
              <a:rPr lang="pt-BR" sz="12800" dirty="0">
                <a:latin typeface="Arial" panose="020B0604020202020204" pitchFamily="34" charset="0"/>
                <a:cs typeface="Arial" panose="020B0604020202020204" pitchFamily="34" charset="0"/>
              </a:rPr>
              <a:t> (B) vender um produto.</a:t>
            </a:r>
          </a:p>
          <a:p>
            <a:pPr marL="0" indent="0" algn="just">
              <a:lnSpc>
                <a:spcPct val="170000"/>
              </a:lnSpc>
              <a:buNone/>
            </a:pPr>
            <a:r>
              <a:rPr lang="pt-BR" sz="12800" dirty="0">
                <a:latin typeface="Arial" panose="020B0604020202020204" pitchFamily="34" charset="0"/>
                <a:cs typeface="Arial" panose="020B0604020202020204" pitchFamily="34" charset="0"/>
              </a:rPr>
              <a:t> (C) ensinar sobre a vacinação. </a:t>
            </a:r>
          </a:p>
          <a:p>
            <a:pPr marL="0" indent="0" algn="just">
              <a:lnSpc>
                <a:spcPct val="170000"/>
              </a:lnSpc>
              <a:buNone/>
            </a:pPr>
            <a:r>
              <a:rPr lang="pt-BR" sz="12800" dirty="0">
                <a:latin typeface="Arial" panose="020B0604020202020204" pitchFamily="34" charset="0"/>
                <a:cs typeface="Arial" panose="020B0604020202020204" pitchFamily="34" charset="0"/>
              </a:rPr>
              <a:t> </a:t>
            </a:r>
            <a:r>
              <a:rPr lang="pt-BR" sz="12800" dirty="0">
                <a:solidFill>
                  <a:schemeClr val="accent2"/>
                </a:solidFill>
                <a:latin typeface="Arial" panose="020B0604020202020204" pitchFamily="34" charset="0"/>
                <a:cs typeface="Arial" panose="020B0604020202020204" pitchFamily="34" charset="0"/>
              </a:rPr>
              <a:t>(D) divulgar uma campanha de vacinação.  </a:t>
            </a:r>
          </a:p>
          <a:p>
            <a:endParaRPr lang="pt-BR" sz="12800" dirty="0">
              <a:latin typeface="Arial" panose="020B0604020202020204" pitchFamily="34" charset="0"/>
              <a:cs typeface="Arial" panose="020B0604020202020204" pitchFamily="34" charset="0"/>
            </a:endParaRPr>
          </a:p>
          <a:p>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46869965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15 e 16 </a:t>
            </a:r>
            <a:endParaRPr lang="pt-BR" sz="1600" b="1" dirty="0"/>
          </a:p>
        </p:txBody>
      </p:sp>
      <p:sp>
        <p:nvSpPr>
          <p:cNvPr id="3" name="Espaço Reservado para Conteúdo 2"/>
          <p:cNvSpPr>
            <a:spLocks noGrp="1"/>
          </p:cNvSpPr>
          <p:nvPr>
            <p:ph idx="1"/>
          </p:nvPr>
        </p:nvSpPr>
        <p:spPr>
          <a:xfrm>
            <a:off x="200472" y="1026840"/>
            <a:ext cx="9505056" cy="5786536"/>
          </a:xfrm>
        </p:spPr>
        <p:txBody>
          <a:bodyPr>
            <a:normAutofit fontScale="25000" lnSpcReduction="20000"/>
          </a:bodyPr>
          <a:lstStyle/>
          <a:p>
            <a:pPr marL="0" indent="0">
              <a:buNone/>
            </a:pPr>
            <a:r>
              <a:rPr lang="pt-BR" sz="5100" b="1" dirty="0"/>
              <a:t> </a:t>
            </a:r>
            <a:r>
              <a:rPr lang="pt-BR" sz="10800" b="1" i="0" dirty="0" smtClean="0">
                <a:solidFill>
                  <a:srgbClr val="000000"/>
                </a:solidFill>
                <a:effectLst/>
                <a:latin typeface="open sans" panose="020B0606030504020204" pitchFamily="34" charset="0"/>
              </a:rPr>
              <a:t>Queimadas </a:t>
            </a:r>
            <a:r>
              <a:rPr lang="pt-BR" sz="10800" b="1" i="0" dirty="0">
                <a:solidFill>
                  <a:srgbClr val="000000"/>
                </a:solidFill>
                <a:effectLst/>
                <a:latin typeface="open sans" panose="020B0606030504020204" pitchFamily="34" charset="0"/>
              </a:rPr>
              <a:t>no Cerrado ameaçam fauna e flora</a:t>
            </a:r>
          </a:p>
          <a:p>
            <a:pPr marL="0" indent="0" algn="just">
              <a:buNone/>
            </a:pPr>
            <a:r>
              <a:rPr lang="pt-BR" sz="6600" b="0" i="1" dirty="0">
                <a:solidFill>
                  <a:schemeClr val="tx1"/>
                </a:solidFill>
                <a:effectLst/>
                <a:latin typeface="open sans" panose="020B0606030504020204" pitchFamily="34" charset="0"/>
              </a:rPr>
              <a:t>Apenas nesta quarta-feira (18), o Corpo de Bombeiros Militar do Distrito Federal (CBMDF) registrou 70 incêndios em vegetação até 16h20</a:t>
            </a:r>
            <a:r>
              <a:rPr lang="pt-BR" sz="10000" b="1" i="1" dirty="0">
                <a:solidFill>
                  <a:schemeClr val="tx1"/>
                </a:solidFill>
                <a:effectLst/>
                <a:latin typeface="open sans" panose="020B0606030504020204" pitchFamily="34" charset="0"/>
              </a:rPr>
              <a:t> </a:t>
            </a:r>
          </a:p>
          <a:p>
            <a:pPr marL="0" indent="0" algn="just">
              <a:buNone/>
            </a:pPr>
            <a:r>
              <a:rPr lang="pt-BR" sz="10000" b="1" i="0" dirty="0">
                <a:solidFill>
                  <a:schemeClr val="tx1"/>
                </a:solidFill>
                <a:effectLst/>
                <a:latin typeface="open sans" panose="020B0606030504020204" pitchFamily="34" charset="0"/>
              </a:rPr>
              <a:t> </a:t>
            </a:r>
            <a:r>
              <a:rPr lang="pt-BR" sz="6600" b="1" i="0" u="none" strike="noStrike" dirty="0">
                <a:solidFill>
                  <a:schemeClr val="tx1"/>
                </a:solidFill>
                <a:effectLst/>
                <a:latin typeface="open sans" panose="020B0606030504020204" pitchFamily="34" charset="0"/>
              </a:rPr>
              <a:t>Por Agência </a:t>
            </a:r>
            <a:r>
              <a:rPr lang="pt-BR" sz="6600" b="1" i="0" u="none" strike="noStrike" dirty="0" err="1">
                <a:solidFill>
                  <a:schemeClr val="tx1"/>
                </a:solidFill>
                <a:effectLst/>
                <a:latin typeface="open sans" panose="020B0606030504020204" pitchFamily="34" charset="0"/>
              </a:rPr>
              <a:t>UniCeub</a:t>
            </a:r>
            <a:r>
              <a:rPr lang="pt-BR" sz="6600" b="1" i="0" u="none" strike="noStrike" dirty="0">
                <a:solidFill>
                  <a:schemeClr val="tx1"/>
                </a:solidFill>
                <a:effectLst/>
                <a:latin typeface="open sans" panose="020B0606030504020204" pitchFamily="34" charset="0"/>
              </a:rPr>
              <a:t> </a:t>
            </a:r>
            <a:r>
              <a:rPr lang="pt-BR" sz="6600" b="0" i="0" dirty="0">
                <a:solidFill>
                  <a:schemeClr val="tx1"/>
                </a:solidFill>
                <a:effectLst/>
                <a:latin typeface="open sans" panose="020B0606030504020204" pitchFamily="34" charset="0"/>
              </a:rPr>
              <a:t>18/09/2019 5h23</a:t>
            </a:r>
            <a:r>
              <a:rPr lang="pt-BR" sz="10000" b="1" i="0" dirty="0">
                <a:solidFill>
                  <a:schemeClr val="tx1"/>
                </a:solidFill>
                <a:effectLst/>
                <a:latin typeface="open sans" panose="020B0606030504020204" pitchFamily="34" charset="0"/>
              </a:rPr>
              <a:t> </a:t>
            </a:r>
            <a:endParaRPr lang="pt-BR" sz="10000" b="1" i="0" dirty="0" smtClean="0">
              <a:solidFill>
                <a:schemeClr val="tx1"/>
              </a:solidFill>
              <a:effectLst/>
              <a:latin typeface="open sans" panose="020B0606030504020204" pitchFamily="34" charset="0"/>
            </a:endParaRPr>
          </a:p>
          <a:p>
            <a:pPr marL="0" indent="0" algn="just">
              <a:buNone/>
            </a:pPr>
            <a:endParaRPr lang="pt-BR" sz="400" b="1" dirty="0">
              <a:solidFill>
                <a:schemeClr val="tx1"/>
              </a:solidFill>
              <a:latin typeface="open sans" panose="020B0606030504020204" pitchFamily="34" charset="0"/>
            </a:endParaRPr>
          </a:p>
          <a:p>
            <a:pPr marL="0" indent="0" algn="just">
              <a:buNone/>
            </a:pPr>
            <a:endParaRPr lang="pt-BR" sz="400" b="1" i="0" dirty="0" smtClean="0">
              <a:solidFill>
                <a:schemeClr val="tx1"/>
              </a:solidFill>
              <a:effectLst/>
              <a:latin typeface="open sans" panose="020B0606030504020204" pitchFamily="34" charset="0"/>
            </a:endParaRPr>
          </a:p>
          <a:p>
            <a:pPr marL="0" indent="0" algn="just">
              <a:buNone/>
            </a:pPr>
            <a:endParaRPr lang="pt-BR" sz="400" b="1" dirty="0">
              <a:solidFill>
                <a:schemeClr val="tx1"/>
              </a:solidFill>
              <a:latin typeface="open sans" panose="020B0606030504020204" pitchFamily="34" charset="0"/>
            </a:endParaRPr>
          </a:p>
          <a:p>
            <a:pPr marL="0" indent="0" algn="just">
              <a:buNone/>
            </a:pPr>
            <a:endParaRPr lang="pt-BR" sz="400" b="1" i="0" dirty="0" smtClean="0">
              <a:solidFill>
                <a:schemeClr val="tx1"/>
              </a:solidFill>
              <a:effectLst/>
              <a:latin typeface="open sans" panose="020B0606030504020204" pitchFamily="34" charset="0"/>
            </a:endParaRPr>
          </a:p>
          <a:p>
            <a:pPr marL="0" indent="0" algn="just">
              <a:buNone/>
            </a:pPr>
            <a:endParaRPr lang="pt-BR" sz="400" b="1" dirty="0">
              <a:solidFill>
                <a:schemeClr val="tx1"/>
              </a:solidFill>
              <a:latin typeface="open sans" panose="020B0606030504020204" pitchFamily="34" charset="0"/>
            </a:endParaRPr>
          </a:p>
          <a:p>
            <a:pPr marL="0" indent="0" algn="just">
              <a:buNone/>
            </a:pPr>
            <a:endParaRPr lang="pt-BR" sz="400" b="1" i="0" dirty="0" smtClean="0">
              <a:solidFill>
                <a:schemeClr val="tx1"/>
              </a:solidFill>
              <a:effectLst/>
              <a:latin typeface="open sans" panose="020B0606030504020204" pitchFamily="34" charset="0"/>
            </a:endParaRPr>
          </a:p>
          <a:p>
            <a:pPr marL="0" indent="0" algn="just">
              <a:buNone/>
            </a:pPr>
            <a:endParaRPr lang="pt-BR" sz="400" b="1" dirty="0">
              <a:solidFill>
                <a:schemeClr val="tx1"/>
              </a:solidFill>
              <a:latin typeface="open sans" panose="020B0606030504020204" pitchFamily="34" charset="0"/>
            </a:endParaRPr>
          </a:p>
          <a:p>
            <a:pPr marL="0" indent="0" algn="just">
              <a:buNone/>
            </a:pPr>
            <a:endParaRPr lang="pt-BR" sz="1600" b="1" i="0" dirty="0">
              <a:solidFill>
                <a:schemeClr val="tx1"/>
              </a:solidFill>
              <a:effectLst/>
              <a:latin typeface="open sans" panose="020B0606030504020204" pitchFamily="34" charset="0"/>
            </a:endParaRPr>
          </a:p>
          <a:p>
            <a:pPr marL="0" indent="0" algn="just">
              <a:lnSpc>
                <a:spcPct val="120000"/>
              </a:lnSpc>
              <a:buNone/>
            </a:pPr>
            <a:r>
              <a:rPr lang="pt-BR" sz="9600" b="0" i="0" dirty="0">
                <a:solidFill>
                  <a:schemeClr val="tx1"/>
                </a:solidFill>
                <a:effectLst/>
              </a:rPr>
              <a:t>Milhares de focos de incêndio no Cerrado brasileiro são registrados todos os anos. Segundo a bióloga e professora Isabel Belloni Schmidt, essa época do ano é a pior época para ocorrerem incêndios no Cerrado em função do período reprodutivo de diferentes espécies.</a:t>
            </a:r>
          </a:p>
          <a:p>
            <a:pPr marL="0" indent="0" algn="just">
              <a:lnSpc>
                <a:spcPct val="120000"/>
              </a:lnSpc>
              <a:buNone/>
            </a:pPr>
            <a:endParaRPr lang="pt-BR" sz="4000" b="1" i="0" dirty="0">
              <a:solidFill>
                <a:schemeClr val="tx1"/>
              </a:solidFill>
              <a:effectLst/>
              <a:latin typeface="open sans" panose="020B0606030504020204" pitchFamily="34" charset="0"/>
            </a:endParaRPr>
          </a:p>
          <a:p>
            <a:pPr marL="0" indent="0" algn="just">
              <a:lnSpc>
                <a:spcPct val="120000"/>
              </a:lnSpc>
              <a:buNone/>
            </a:pPr>
            <a:r>
              <a:rPr lang="pt-BR" sz="9200" b="0" i="0" dirty="0">
                <a:solidFill>
                  <a:schemeClr val="tx1"/>
                </a:solidFill>
                <a:effectLst/>
                <a:latin typeface="open sans" panose="020B0606030504020204" pitchFamily="34" charset="0"/>
              </a:rPr>
              <a:t>Além do prejuízo para o bioma, a professora alerta </a:t>
            </a:r>
            <a:r>
              <a:rPr lang="pt-BR" sz="9200" dirty="0">
                <a:solidFill>
                  <a:schemeClr val="tx1"/>
                </a:solidFill>
                <a:latin typeface="open sans" panose="020B0606030504020204" pitchFamily="34" charset="0"/>
              </a:rPr>
              <a:t>sobre</a:t>
            </a:r>
            <a:r>
              <a:rPr lang="pt-BR" sz="9200" b="0" i="0" dirty="0">
                <a:solidFill>
                  <a:schemeClr val="tx1"/>
                </a:solidFill>
                <a:effectLst/>
                <a:latin typeface="open sans" panose="020B0606030504020204" pitchFamily="34" charset="0"/>
              </a:rPr>
              <a:t> os problemas para a população,</a:t>
            </a:r>
            <a:r>
              <a:rPr lang="pt-BR" sz="9200" dirty="0">
                <a:solidFill>
                  <a:schemeClr val="tx1"/>
                </a:solidFill>
                <a:latin typeface="open sans" panose="020B0606030504020204" pitchFamily="34" charset="0"/>
              </a:rPr>
              <a:t> uma vez que o</a:t>
            </a:r>
            <a:r>
              <a:rPr lang="pt-BR" sz="9200" b="0" i="0" dirty="0">
                <a:solidFill>
                  <a:schemeClr val="tx1"/>
                </a:solidFill>
                <a:effectLst/>
                <a:latin typeface="open sans" panose="020B0606030504020204" pitchFamily="34" charset="0"/>
              </a:rPr>
              <a:t> fogo se propaga de maneira muito rápida e emite grande quantidade de fumaça e fuligem. Nessa época do ano, os casos de doenças respiratórias tendem a aumentar drasticamente. [...]</a:t>
            </a:r>
            <a:endParaRPr lang="pt-BR" sz="9200" dirty="0">
              <a:solidFill>
                <a:schemeClr val="tx1"/>
              </a:solidFill>
            </a:endParaRPr>
          </a:p>
          <a:p>
            <a:pPr marL="0" indent="0" algn="r">
              <a:buNone/>
            </a:pPr>
            <a:endParaRPr lang="pt-BR" sz="5600" dirty="0" smtClean="0">
              <a:solidFill>
                <a:schemeClr val="tx1"/>
              </a:solidFill>
            </a:endParaRPr>
          </a:p>
          <a:p>
            <a:pPr marL="0" indent="0" algn="r">
              <a:buNone/>
            </a:pPr>
            <a:r>
              <a:rPr lang="pt-BR" sz="6000" dirty="0" smtClean="0">
                <a:solidFill>
                  <a:schemeClr val="tx1"/>
                </a:solidFill>
              </a:rPr>
              <a:t>Disponível </a:t>
            </a:r>
            <a:r>
              <a:rPr lang="pt-BR" sz="6000" dirty="0">
                <a:solidFill>
                  <a:schemeClr val="tx1"/>
                </a:solidFill>
              </a:rPr>
              <a:t>em: jornaldebrasilia.com.br/</a:t>
            </a:r>
            <a:r>
              <a:rPr lang="pt-BR" sz="6000" dirty="0" err="1">
                <a:solidFill>
                  <a:schemeClr val="tx1"/>
                </a:solidFill>
              </a:rPr>
              <a:t>brasilia</a:t>
            </a:r>
            <a:r>
              <a:rPr lang="pt-BR" sz="6000" dirty="0">
                <a:solidFill>
                  <a:schemeClr val="tx1"/>
                </a:solidFill>
              </a:rPr>
              <a:t>/queimadas-no-cerrado-</a:t>
            </a:r>
            <a:r>
              <a:rPr lang="pt-BR" sz="6000" dirty="0" err="1">
                <a:solidFill>
                  <a:schemeClr val="tx1"/>
                </a:solidFill>
              </a:rPr>
              <a:t>ameacam</a:t>
            </a:r>
            <a:r>
              <a:rPr lang="pt-BR" sz="6000" dirty="0">
                <a:solidFill>
                  <a:schemeClr val="tx1"/>
                </a:solidFill>
              </a:rPr>
              <a:t>-fauna-e-flora-alerta-pesquisadora (texto adaptado)</a:t>
            </a:r>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114742900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15 – SAEP 2021</a:t>
            </a:r>
            <a:endParaRPr lang="pt-BR" sz="1600" b="1" dirty="0"/>
          </a:p>
        </p:txBody>
      </p:sp>
      <p:sp>
        <p:nvSpPr>
          <p:cNvPr id="3" name="Espaço Reservado para Conteúdo 2"/>
          <p:cNvSpPr>
            <a:spLocks noGrp="1"/>
          </p:cNvSpPr>
          <p:nvPr>
            <p:ph idx="1"/>
          </p:nvPr>
        </p:nvSpPr>
        <p:spPr>
          <a:xfrm>
            <a:off x="0" y="1484784"/>
            <a:ext cx="9906000" cy="4968552"/>
          </a:xfrm>
        </p:spPr>
        <p:txBody>
          <a:bodyPr>
            <a:normAutofit fontScale="25000" lnSpcReduction="20000"/>
          </a:bodyPr>
          <a:lstStyle/>
          <a:p>
            <a:pPr marL="0" indent="0">
              <a:buNone/>
            </a:pPr>
            <a:r>
              <a:rPr lang="pt-BR" sz="5100" b="1" dirty="0"/>
              <a:t> </a:t>
            </a:r>
            <a:r>
              <a:rPr lang="pt-BR" sz="11200" b="1" kern="100" dirty="0">
                <a:solidFill>
                  <a:schemeClr val="tx1"/>
                </a:solidFill>
                <a:ea typeface="SimSun" panose="02010600030101010101" pitchFamily="2" charset="-122"/>
                <a:cs typeface="Arial" panose="020B0604020202020204" pitchFamily="34" charset="0"/>
              </a:rPr>
              <a:t> </a:t>
            </a:r>
          </a:p>
          <a:p>
            <a:pPr marL="0" indent="0">
              <a:buNone/>
            </a:pPr>
            <a:r>
              <a:rPr lang="pt-BR" sz="10800" b="1" kern="100" dirty="0">
                <a:solidFill>
                  <a:schemeClr val="tx1"/>
                </a:solidFill>
                <a:ea typeface="SimSun" panose="02010600030101010101" pitchFamily="2" charset="-122"/>
                <a:cs typeface="Arial" panose="020B0604020202020204" pitchFamily="34" charset="0"/>
              </a:rPr>
              <a:t>O texto trata, principalmente,</a:t>
            </a:r>
            <a:r>
              <a:rPr lang="pt-BR" sz="10800" b="1" i="0" kern="100" dirty="0">
                <a:solidFill>
                  <a:schemeClr val="tx1"/>
                </a:solidFill>
                <a:ea typeface="SimSun" panose="02010600030101010101" pitchFamily="2" charset="-122"/>
                <a:cs typeface="Arial" panose="020B0604020202020204" pitchFamily="34" charset="0"/>
              </a:rPr>
              <a:t> </a:t>
            </a:r>
            <a:r>
              <a:rPr lang="pt-BR" sz="10800" b="1" i="0" dirty="0">
                <a:solidFill>
                  <a:schemeClr val="tx1"/>
                </a:solidFill>
                <a:effectLst/>
              </a:rPr>
              <a:t> </a:t>
            </a:r>
          </a:p>
          <a:p>
            <a:pPr marL="0" indent="0" algn="just">
              <a:lnSpc>
                <a:spcPct val="170000"/>
              </a:lnSpc>
              <a:buNone/>
            </a:pPr>
            <a:r>
              <a:rPr lang="pt-BR" sz="10200" kern="100" dirty="0">
                <a:solidFill>
                  <a:schemeClr val="tx1"/>
                </a:solidFill>
                <a:effectLst/>
                <a:ea typeface="SimSun" panose="02010600030101010101" pitchFamily="2" charset="-122"/>
                <a:cs typeface="Arial" panose="020B0604020202020204" pitchFamily="34" charset="0"/>
              </a:rPr>
              <a:t>(A) d</a:t>
            </a:r>
            <a:r>
              <a:rPr lang="pt-BR" sz="10200" kern="100" dirty="0">
                <a:solidFill>
                  <a:schemeClr val="tx1"/>
                </a:solidFill>
                <a:ea typeface="SimSun" panose="02010600030101010101" pitchFamily="2" charset="-122"/>
                <a:cs typeface="Arial" panose="020B0604020202020204" pitchFamily="34" charset="0"/>
              </a:rPr>
              <a:t>os vários biomas do Brasil</a:t>
            </a:r>
            <a:r>
              <a:rPr lang="pt-BR" sz="10200" kern="100" dirty="0">
                <a:solidFill>
                  <a:schemeClr val="tx1"/>
                </a:solidFill>
                <a:effectLst/>
                <a:ea typeface="SimSun" panose="02010600030101010101" pitchFamily="2" charset="-122"/>
                <a:cs typeface="Arial" panose="020B0604020202020204" pitchFamily="34" charset="0"/>
              </a:rPr>
              <a:t>.</a:t>
            </a:r>
            <a:endParaRPr lang="pt-BR" sz="10200" kern="100" dirty="0">
              <a:solidFill>
                <a:srgbClr val="FF0000"/>
              </a:solidFill>
              <a:ea typeface="SimSun" panose="02010600030101010101" pitchFamily="2" charset="-122"/>
              <a:cs typeface="Arial" panose="020B0604020202020204" pitchFamily="34" charset="0"/>
            </a:endParaRPr>
          </a:p>
          <a:p>
            <a:pPr marL="0" indent="0" algn="just">
              <a:lnSpc>
                <a:spcPct val="170000"/>
              </a:lnSpc>
              <a:buNone/>
            </a:pPr>
            <a:r>
              <a:rPr lang="pt-BR" sz="10200" kern="100" dirty="0">
                <a:solidFill>
                  <a:schemeClr val="tx1"/>
                </a:solidFill>
                <a:ea typeface="SimSun" panose="02010600030101010101" pitchFamily="2" charset="-122"/>
                <a:cs typeface="Arial" panose="020B0604020202020204" pitchFamily="34" charset="0"/>
              </a:rPr>
              <a:t>(B) das queimadas no Cerrado que ameaçam a fauna e flora local.</a:t>
            </a:r>
            <a:endParaRPr lang="pt-BR" sz="10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0200" kern="100" dirty="0">
                <a:solidFill>
                  <a:schemeClr val="tx1"/>
                </a:solidFill>
                <a:effectLst/>
                <a:ea typeface="SimSun" panose="02010600030101010101" pitchFamily="2" charset="-122"/>
                <a:cs typeface="Arial" panose="020B0604020202020204" pitchFamily="34" charset="0"/>
              </a:rPr>
              <a:t>(C) d</a:t>
            </a:r>
            <a:r>
              <a:rPr lang="pt-BR" sz="10200" kern="100" dirty="0">
                <a:solidFill>
                  <a:schemeClr val="tx1"/>
                </a:solidFill>
                <a:ea typeface="SimSun" panose="02010600030101010101" pitchFamily="2" charset="-122"/>
                <a:cs typeface="Arial" panose="020B0604020202020204" pitchFamily="34" charset="0"/>
              </a:rPr>
              <a:t>o período de reprodução de diferentes espécies do Cerrado. </a:t>
            </a:r>
            <a:endParaRPr lang="pt-BR" sz="10200" i="0" dirty="0">
              <a:solidFill>
                <a:schemeClr val="tx1"/>
              </a:solidFill>
              <a:effectLst/>
            </a:endParaRPr>
          </a:p>
          <a:p>
            <a:pPr marL="0" indent="0" algn="just">
              <a:lnSpc>
                <a:spcPct val="170000"/>
              </a:lnSpc>
              <a:buNone/>
            </a:pPr>
            <a:r>
              <a:rPr lang="pt-BR" sz="10200" kern="100" dirty="0">
                <a:solidFill>
                  <a:schemeClr val="tx1"/>
                </a:solidFill>
                <a:effectLst/>
                <a:ea typeface="SimSun" panose="02010600030101010101" pitchFamily="2" charset="-122"/>
                <a:cs typeface="Arial" panose="020B0604020202020204" pitchFamily="34" charset="0"/>
              </a:rPr>
              <a:t>(D) da quantidade de fumaça e fuligem gerada pelas queimadas. </a:t>
            </a:r>
            <a:r>
              <a:rPr lang="pt-BR" sz="7400" dirty="0" smtClean="0"/>
              <a:t>        </a:t>
            </a:r>
            <a:endParaRPr lang="pt-BR" sz="7400" dirty="0"/>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15362" name="Picture 2" descr="A importância da preservação do Cerrado – Conexão Escola SM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420296" y="620688"/>
            <a:ext cx="2160240" cy="2160240"/>
          </a:xfrm>
          <a:prstGeom prst="rect">
            <a:avLst/>
          </a:prstGeom>
          <a:noFill/>
          <a:extLst>
            <a:ext uri="{909E8E84-426E-40DD-AFC4-6F175D3DCCD1}">
              <a14:hiddenFill xmlns:a14="http://schemas.microsoft.com/office/drawing/2010/main" xmlns="">
                <a:solidFill>
                  <a:srgbClr val="FFFFFF"/>
                </a:solidFill>
              </a14:hiddenFill>
            </a:ext>
          </a:extLst>
        </p:spPr>
      </p:pic>
      <p:pic>
        <p:nvPicPr>
          <p:cNvPr id="15364" name="Picture 4" descr="Exposição: Cerrado em Quadrinhos – Aliança Francesa Belo Horizonte"/>
          <p:cNvPicPr>
            <a:picLocks noChangeAspect="1" noChangeArrowheads="1"/>
          </p:cNvPicPr>
          <p:nvPr/>
        </p:nvPicPr>
        <p:blipFill rotWithShape="1">
          <a:blip r:embed="rId3" cstate="print">
            <a:clrChange>
              <a:clrFrom>
                <a:srgbClr val="FEFEFE"/>
              </a:clrFrom>
              <a:clrTo>
                <a:srgbClr val="FEFEFE">
                  <a:alpha val="0"/>
                </a:srgbClr>
              </a:clrTo>
            </a:clrChange>
            <a:extLst>
              <a:ext uri="{28A0092B-C50C-407E-A947-70E740481C1C}">
                <a14:useLocalDpi xmlns:a14="http://schemas.microsoft.com/office/drawing/2010/main" xmlns="" val="0"/>
              </a:ext>
            </a:extLst>
          </a:blip>
          <a:srcRect l="2172" t="50000" r="2323" b="2140"/>
          <a:stretch/>
        </p:blipFill>
        <p:spPr bwMode="auto">
          <a:xfrm>
            <a:off x="3061037" y="4961787"/>
            <a:ext cx="3783926" cy="18962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5396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15 – SAEP 2021</a:t>
            </a:r>
            <a:endParaRPr lang="pt-BR" sz="1600" b="1" dirty="0"/>
          </a:p>
        </p:txBody>
      </p:sp>
      <p:sp>
        <p:nvSpPr>
          <p:cNvPr id="3" name="Espaço Reservado para Conteúdo 2"/>
          <p:cNvSpPr>
            <a:spLocks noGrp="1"/>
          </p:cNvSpPr>
          <p:nvPr>
            <p:ph idx="1"/>
          </p:nvPr>
        </p:nvSpPr>
        <p:spPr>
          <a:xfrm>
            <a:off x="0" y="1484784"/>
            <a:ext cx="9906000" cy="4968552"/>
          </a:xfrm>
        </p:spPr>
        <p:txBody>
          <a:bodyPr>
            <a:normAutofit fontScale="25000" lnSpcReduction="20000"/>
          </a:bodyPr>
          <a:lstStyle/>
          <a:p>
            <a:pPr marL="0" indent="0">
              <a:buNone/>
            </a:pPr>
            <a:r>
              <a:rPr lang="pt-BR" sz="5100" b="1" dirty="0"/>
              <a:t> </a:t>
            </a:r>
            <a:r>
              <a:rPr lang="pt-BR" sz="11200" b="1" kern="100" dirty="0">
                <a:solidFill>
                  <a:schemeClr val="tx1"/>
                </a:solidFill>
                <a:ea typeface="SimSun" panose="02010600030101010101" pitchFamily="2" charset="-122"/>
                <a:cs typeface="Arial" panose="020B0604020202020204" pitchFamily="34" charset="0"/>
              </a:rPr>
              <a:t> </a:t>
            </a:r>
          </a:p>
          <a:p>
            <a:pPr marL="0" indent="0">
              <a:buNone/>
            </a:pPr>
            <a:r>
              <a:rPr lang="pt-BR" sz="10800" b="1" kern="100" dirty="0">
                <a:solidFill>
                  <a:schemeClr val="tx1"/>
                </a:solidFill>
                <a:ea typeface="SimSun" panose="02010600030101010101" pitchFamily="2" charset="-122"/>
                <a:cs typeface="Arial" panose="020B0604020202020204" pitchFamily="34" charset="0"/>
              </a:rPr>
              <a:t>O texto trata, principalmente,</a:t>
            </a:r>
            <a:r>
              <a:rPr lang="pt-BR" sz="10800" b="1" i="0" kern="100" dirty="0">
                <a:solidFill>
                  <a:schemeClr val="tx1"/>
                </a:solidFill>
                <a:ea typeface="SimSun" panose="02010600030101010101" pitchFamily="2" charset="-122"/>
                <a:cs typeface="Arial" panose="020B0604020202020204" pitchFamily="34" charset="0"/>
              </a:rPr>
              <a:t> </a:t>
            </a:r>
            <a:r>
              <a:rPr lang="pt-BR" sz="10800" b="1" i="0" dirty="0">
                <a:solidFill>
                  <a:schemeClr val="tx1"/>
                </a:solidFill>
                <a:effectLst/>
              </a:rPr>
              <a:t> </a:t>
            </a:r>
          </a:p>
          <a:p>
            <a:pPr marL="0" indent="0" algn="just">
              <a:lnSpc>
                <a:spcPct val="170000"/>
              </a:lnSpc>
              <a:buNone/>
            </a:pPr>
            <a:r>
              <a:rPr lang="pt-BR" sz="10200" kern="100" dirty="0">
                <a:solidFill>
                  <a:schemeClr val="tx1"/>
                </a:solidFill>
                <a:effectLst/>
                <a:ea typeface="SimSun" panose="02010600030101010101" pitchFamily="2" charset="-122"/>
                <a:cs typeface="Arial" panose="020B0604020202020204" pitchFamily="34" charset="0"/>
              </a:rPr>
              <a:t>(A) d</a:t>
            </a:r>
            <a:r>
              <a:rPr lang="pt-BR" sz="10200" kern="100" dirty="0">
                <a:solidFill>
                  <a:schemeClr val="tx1"/>
                </a:solidFill>
                <a:ea typeface="SimSun" panose="02010600030101010101" pitchFamily="2" charset="-122"/>
                <a:cs typeface="Arial" panose="020B0604020202020204" pitchFamily="34" charset="0"/>
              </a:rPr>
              <a:t>os vários biomas do Brasil</a:t>
            </a:r>
            <a:r>
              <a:rPr lang="pt-BR" sz="10200" kern="100" dirty="0">
                <a:solidFill>
                  <a:schemeClr val="tx1"/>
                </a:solidFill>
                <a:effectLst/>
                <a:ea typeface="SimSun" panose="02010600030101010101" pitchFamily="2" charset="-122"/>
                <a:cs typeface="Arial" panose="020B0604020202020204" pitchFamily="34" charset="0"/>
              </a:rPr>
              <a:t>.</a:t>
            </a:r>
            <a:endParaRPr lang="pt-BR" sz="10200" kern="100" dirty="0">
              <a:solidFill>
                <a:srgbClr val="FF0000"/>
              </a:solidFill>
              <a:ea typeface="SimSun" panose="02010600030101010101" pitchFamily="2" charset="-122"/>
              <a:cs typeface="Arial" panose="020B0604020202020204" pitchFamily="34" charset="0"/>
            </a:endParaRPr>
          </a:p>
          <a:p>
            <a:pPr marL="0" indent="0" algn="just">
              <a:lnSpc>
                <a:spcPct val="170000"/>
              </a:lnSpc>
              <a:buNone/>
            </a:pPr>
            <a:r>
              <a:rPr lang="pt-BR" sz="10200" kern="100" dirty="0">
                <a:solidFill>
                  <a:srgbClr val="FF0000"/>
                </a:solidFill>
                <a:ea typeface="SimSun" panose="02010600030101010101" pitchFamily="2" charset="-122"/>
                <a:cs typeface="Arial" panose="020B0604020202020204" pitchFamily="34" charset="0"/>
              </a:rPr>
              <a:t>(B) das queimadas no Cerrado que ameaçam a fauna e flora local.</a:t>
            </a:r>
            <a:endParaRPr lang="pt-BR" sz="10200" kern="100" dirty="0">
              <a:solidFill>
                <a:srgbClr val="FF0000"/>
              </a:solidFill>
              <a:effectLst/>
              <a:ea typeface="SimSun" panose="02010600030101010101" pitchFamily="2" charset="-122"/>
              <a:cs typeface="Arial" panose="020B0604020202020204" pitchFamily="34" charset="0"/>
            </a:endParaRPr>
          </a:p>
          <a:p>
            <a:pPr marL="0" indent="0" algn="just">
              <a:lnSpc>
                <a:spcPct val="170000"/>
              </a:lnSpc>
              <a:buNone/>
            </a:pPr>
            <a:r>
              <a:rPr lang="pt-BR" sz="10200" kern="100" dirty="0">
                <a:solidFill>
                  <a:schemeClr val="tx1"/>
                </a:solidFill>
                <a:effectLst/>
                <a:ea typeface="SimSun" panose="02010600030101010101" pitchFamily="2" charset="-122"/>
                <a:cs typeface="Arial" panose="020B0604020202020204" pitchFamily="34" charset="0"/>
              </a:rPr>
              <a:t>(C) d</a:t>
            </a:r>
            <a:r>
              <a:rPr lang="pt-BR" sz="10200" kern="100" dirty="0">
                <a:solidFill>
                  <a:schemeClr val="tx1"/>
                </a:solidFill>
                <a:ea typeface="SimSun" panose="02010600030101010101" pitchFamily="2" charset="-122"/>
                <a:cs typeface="Arial" panose="020B0604020202020204" pitchFamily="34" charset="0"/>
              </a:rPr>
              <a:t>o período de reprodução de diferentes espécies do Cerrado. </a:t>
            </a:r>
            <a:endParaRPr lang="pt-BR" sz="10200" i="0" dirty="0">
              <a:solidFill>
                <a:schemeClr val="tx1"/>
              </a:solidFill>
              <a:effectLst/>
            </a:endParaRPr>
          </a:p>
          <a:p>
            <a:pPr marL="0" indent="0" algn="just">
              <a:lnSpc>
                <a:spcPct val="170000"/>
              </a:lnSpc>
              <a:buNone/>
            </a:pPr>
            <a:r>
              <a:rPr lang="pt-BR" sz="10200" kern="100" dirty="0">
                <a:solidFill>
                  <a:schemeClr val="tx1"/>
                </a:solidFill>
                <a:effectLst/>
                <a:ea typeface="SimSun" panose="02010600030101010101" pitchFamily="2" charset="-122"/>
                <a:cs typeface="Arial" panose="020B0604020202020204" pitchFamily="34" charset="0"/>
              </a:rPr>
              <a:t>(D) da quantidade de fumaça e fuligem gerada pelas queimadas. </a:t>
            </a:r>
            <a:r>
              <a:rPr lang="pt-BR" sz="7400" dirty="0" smtClean="0"/>
              <a:t>        </a:t>
            </a:r>
            <a:endParaRPr lang="pt-BR" sz="7400" dirty="0"/>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11616465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16 – SAEP 2021 </a:t>
            </a:r>
            <a:endParaRPr lang="pt-BR" sz="1600" b="1" dirty="0"/>
          </a:p>
        </p:txBody>
      </p:sp>
      <p:sp>
        <p:nvSpPr>
          <p:cNvPr id="3" name="Espaço Reservado para Conteúdo 2"/>
          <p:cNvSpPr>
            <a:spLocks noGrp="1"/>
          </p:cNvSpPr>
          <p:nvPr>
            <p:ph idx="1"/>
          </p:nvPr>
        </p:nvSpPr>
        <p:spPr>
          <a:xfrm>
            <a:off x="272480" y="1340768"/>
            <a:ext cx="9361040" cy="5112568"/>
          </a:xfrm>
        </p:spPr>
        <p:txBody>
          <a:bodyPr>
            <a:normAutofit fontScale="25000" lnSpcReduction="20000"/>
          </a:bodyPr>
          <a:lstStyle/>
          <a:p>
            <a:pPr marL="0" indent="0">
              <a:buNone/>
            </a:pPr>
            <a:r>
              <a:rPr lang="pt-BR" sz="5100" b="1" dirty="0"/>
              <a:t> </a:t>
            </a:r>
            <a:r>
              <a:rPr lang="pt-BR" sz="11200" b="1" kern="100" dirty="0">
                <a:solidFill>
                  <a:schemeClr val="tx1"/>
                </a:solidFill>
                <a:ea typeface="SimSun" panose="02010600030101010101" pitchFamily="2" charset="-122"/>
                <a:cs typeface="Arial" panose="020B0604020202020204" pitchFamily="34" charset="0"/>
              </a:rPr>
              <a:t> </a:t>
            </a:r>
          </a:p>
          <a:p>
            <a:pPr marL="0" indent="0">
              <a:spcAft>
                <a:spcPts val="1200"/>
              </a:spcAft>
              <a:buNone/>
            </a:pPr>
            <a:r>
              <a:rPr lang="pt-BR" sz="11200" b="1" kern="100" dirty="0">
                <a:solidFill>
                  <a:schemeClr val="tx1"/>
                </a:solidFill>
                <a:ea typeface="SimSun" panose="02010600030101010101" pitchFamily="2" charset="-122"/>
                <a:cs typeface="Arial" panose="020B0604020202020204" pitchFamily="34" charset="0"/>
              </a:rPr>
              <a:t>O objetivo comunicativo </a:t>
            </a:r>
            <a:r>
              <a:rPr lang="pt-BR" sz="11200" b="1" kern="100" dirty="0" smtClean="0">
                <a:solidFill>
                  <a:schemeClr val="tx1"/>
                </a:solidFill>
                <a:ea typeface="SimSun" panose="02010600030101010101" pitchFamily="2" charset="-122"/>
                <a:cs typeface="Arial" panose="020B0604020202020204" pitchFamily="34" charset="0"/>
              </a:rPr>
              <a:t>desse </a:t>
            </a:r>
            <a:r>
              <a:rPr lang="pt-BR" sz="11200" b="1" kern="100" dirty="0">
                <a:solidFill>
                  <a:schemeClr val="tx1"/>
                </a:solidFill>
                <a:ea typeface="SimSun" panose="02010600030101010101" pitchFamily="2" charset="-122"/>
                <a:cs typeface="Arial" panose="020B0604020202020204" pitchFamily="34" charset="0"/>
              </a:rPr>
              <a:t>texto é   </a:t>
            </a:r>
            <a:r>
              <a:rPr lang="pt-BR" sz="11200" b="1" i="0" kern="100" dirty="0">
                <a:solidFill>
                  <a:schemeClr val="tx1"/>
                </a:solidFill>
                <a:ea typeface="SimSun" panose="02010600030101010101" pitchFamily="2" charset="-122"/>
                <a:cs typeface="Arial" panose="020B0604020202020204" pitchFamily="34" charset="0"/>
              </a:rPr>
              <a:t> </a:t>
            </a:r>
            <a:r>
              <a:rPr lang="pt-BR" sz="11200" b="1" i="0" dirty="0">
                <a:solidFill>
                  <a:schemeClr val="tx1"/>
                </a:solidFill>
                <a:effectLst/>
              </a:rPr>
              <a:t> </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a:t>
            </a:r>
            <a:r>
              <a:rPr lang="pt-BR" sz="11200" kern="100" dirty="0">
                <a:solidFill>
                  <a:schemeClr val="tx1"/>
                </a:solidFill>
                <a:ea typeface="SimSun" panose="02010600030101010101" pitchFamily="2" charset="-122"/>
                <a:cs typeface="Arial" panose="020B0604020202020204" pitchFamily="34" charset="0"/>
              </a:rPr>
              <a:t>instruir. </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a typeface="SimSun" panose="02010600030101010101" pitchFamily="2" charset="-122"/>
                <a:cs typeface="Arial" panose="020B0604020202020204" pitchFamily="34" charset="0"/>
              </a:rPr>
              <a:t>(B) ensinar.</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(C) </a:t>
            </a:r>
            <a:r>
              <a:rPr lang="pt-BR" sz="11200" kern="100" dirty="0">
                <a:solidFill>
                  <a:schemeClr val="tx1"/>
                </a:solidFill>
                <a:ea typeface="SimSun" panose="02010600030101010101" pitchFamily="2" charset="-122"/>
                <a:cs typeface="Arial" panose="020B0604020202020204" pitchFamily="34" charset="0"/>
              </a:rPr>
              <a:t>informar</a:t>
            </a:r>
            <a:r>
              <a:rPr lang="pt-BR" sz="11200" kern="100" dirty="0">
                <a:solidFill>
                  <a:schemeClr val="tx1"/>
                </a:solidFill>
                <a:effectLst/>
                <a:ea typeface="SimSun" panose="02010600030101010101" pitchFamily="2" charset="-122"/>
                <a:cs typeface="Arial" panose="020B0604020202020204" pitchFamily="34" charset="0"/>
              </a:rPr>
              <a:t>.</a:t>
            </a:r>
            <a:r>
              <a:rPr lang="pt-BR" sz="11200" kern="100" dirty="0">
                <a:solidFill>
                  <a:schemeClr val="tx1"/>
                </a:solidFill>
                <a:ea typeface="SimSun" panose="02010600030101010101" pitchFamily="2" charset="-122"/>
                <a:cs typeface="Arial" panose="020B0604020202020204" pitchFamily="34" charset="0"/>
              </a:rPr>
              <a:t> </a:t>
            </a:r>
            <a:endParaRPr lang="pt-BR" sz="11200" i="0" dirty="0">
              <a:solidFill>
                <a:schemeClr val="tx1"/>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(D) convencer. </a:t>
            </a: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4" name="Picture 2" descr="Emoji Trends Of 202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rot="662270">
            <a:off x="6236866" y="3579290"/>
            <a:ext cx="3310950" cy="24482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584168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16 – SAEP 2021 </a:t>
            </a:r>
            <a:endParaRPr lang="pt-BR" sz="1600" b="1" dirty="0"/>
          </a:p>
        </p:txBody>
      </p:sp>
      <p:sp>
        <p:nvSpPr>
          <p:cNvPr id="3" name="Espaço Reservado para Conteúdo 2"/>
          <p:cNvSpPr>
            <a:spLocks noGrp="1"/>
          </p:cNvSpPr>
          <p:nvPr>
            <p:ph idx="1"/>
          </p:nvPr>
        </p:nvSpPr>
        <p:spPr>
          <a:xfrm>
            <a:off x="272480" y="1340768"/>
            <a:ext cx="9361040" cy="5112568"/>
          </a:xfrm>
        </p:spPr>
        <p:txBody>
          <a:bodyPr>
            <a:normAutofit fontScale="25000" lnSpcReduction="20000"/>
          </a:bodyPr>
          <a:lstStyle/>
          <a:p>
            <a:pPr marL="0" indent="0">
              <a:buNone/>
            </a:pPr>
            <a:r>
              <a:rPr lang="pt-BR" sz="5100" b="1" dirty="0"/>
              <a:t> </a:t>
            </a:r>
            <a:r>
              <a:rPr lang="pt-BR" sz="11200" b="1" kern="100" dirty="0">
                <a:solidFill>
                  <a:schemeClr val="tx1"/>
                </a:solidFill>
                <a:ea typeface="SimSun" panose="02010600030101010101" pitchFamily="2" charset="-122"/>
                <a:cs typeface="Arial" panose="020B0604020202020204" pitchFamily="34" charset="0"/>
              </a:rPr>
              <a:t> </a:t>
            </a:r>
          </a:p>
          <a:p>
            <a:pPr marL="0" indent="0">
              <a:spcAft>
                <a:spcPts val="1200"/>
              </a:spcAft>
              <a:buNone/>
            </a:pPr>
            <a:r>
              <a:rPr lang="pt-BR" sz="11200" b="1" kern="100" dirty="0">
                <a:solidFill>
                  <a:schemeClr val="tx1"/>
                </a:solidFill>
                <a:ea typeface="SimSun" panose="02010600030101010101" pitchFamily="2" charset="-122"/>
                <a:cs typeface="Arial" panose="020B0604020202020204" pitchFamily="34" charset="0"/>
              </a:rPr>
              <a:t>O objetivo comunicativo </a:t>
            </a:r>
            <a:r>
              <a:rPr lang="pt-BR" sz="11200" b="1" kern="100" dirty="0" smtClean="0">
                <a:solidFill>
                  <a:schemeClr val="tx1"/>
                </a:solidFill>
                <a:ea typeface="SimSun" panose="02010600030101010101" pitchFamily="2" charset="-122"/>
                <a:cs typeface="Arial" panose="020B0604020202020204" pitchFamily="34" charset="0"/>
              </a:rPr>
              <a:t>desse </a:t>
            </a:r>
            <a:r>
              <a:rPr lang="pt-BR" sz="11200" b="1" kern="100" dirty="0">
                <a:solidFill>
                  <a:schemeClr val="tx1"/>
                </a:solidFill>
                <a:ea typeface="SimSun" panose="02010600030101010101" pitchFamily="2" charset="-122"/>
                <a:cs typeface="Arial" panose="020B0604020202020204" pitchFamily="34" charset="0"/>
              </a:rPr>
              <a:t>texto é   </a:t>
            </a:r>
            <a:r>
              <a:rPr lang="pt-BR" sz="11200" b="1" i="0" kern="100" dirty="0">
                <a:solidFill>
                  <a:schemeClr val="tx1"/>
                </a:solidFill>
                <a:ea typeface="SimSun" panose="02010600030101010101" pitchFamily="2" charset="-122"/>
                <a:cs typeface="Arial" panose="020B0604020202020204" pitchFamily="34" charset="0"/>
              </a:rPr>
              <a:t> </a:t>
            </a:r>
            <a:r>
              <a:rPr lang="pt-BR" sz="11200" b="1" i="0" dirty="0">
                <a:solidFill>
                  <a:schemeClr val="tx1"/>
                </a:solidFill>
                <a:effectLst/>
              </a:rPr>
              <a:t> </a:t>
            </a: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(A) </a:t>
            </a:r>
            <a:r>
              <a:rPr lang="pt-BR" sz="11200" kern="100" dirty="0">
                <a:solidFill>
                  <a:schemeClr val="tx1"/>
                </a:solidFill>
                <a:ea typeface="SimSun" panose="02010600030101010101" pitchFamily="2" charset="-122"/>
                <a:cs typeface="Arial" panose="020B0604020202020204" pitchFamily="34" charset="0"/>
              </a:rPr>
              <a:t>instruir. </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chemeClr val="tx1"/>
                </a:solidFill>
                <a:ea typeface="SimSun" panose="02010600030101010101" pitchFamily="2" charset="-122"/>
                <a:cs typeface="Arial" panose="020B0604020202020204" pitchFamily="34" charset="0"/>
              </a:rPr>
              <a:t>(B) ensinar.</a:t>
            </a:r>
            <a:endParaRPr lang="pt-BR" sz="11200" kern="100" dirty="0">
              <a:solidFill>
                <a:schemeClr val="tx1"/>
              </a:solidFill>
              <a:effectLst/>
              <a:ea typeface="SimSun" panose="02010600030101010101" pitchFamily="2" charset="-122"/>
              <a:cs typeface="Arial" panose="020B0604020202020204" pitchFamily="34" charset="0"/>
            </a:endParaRPr>
          </a:p>
          <a:p>
            <a:pPr marL="0" indent="0" algn="just">
              <a:lnSpc>
                <a:spcPct val="170000"/>
              </a:lnSpc>
              <a:buNone/>
            </a:pPr>
            <a:r>
              <a:rPr lang="pt-BR" sz="11200" kern="100" dirty="0">
                <a:solidFill>
                  <a:srgbClr val="FF0000"/>
                </a:solidFill>
                <a:effectLst/>
                <a:ea typeface="SimSun" panose="02010600030101010101" pitchFamily="2" charset="-122"/>
                <a:cs typeface="Arial" panose="020B0604020202020204" pitchFamily="34" charset="0"/>
              </a:rPr>
              <a:t>(C) </a:t>
            </a:r>
            <a:r>
              <a:rPr lang="pt-BR" sz="11200" kern="100" dirty="0">
                <a:solidFill>
                  <a:srgbClr val="FF0000"/>
                </a:solidFill>
                <a:ea typeface="SimSun" panose="02010600030101010101" pitchFamily="2" charset="-122"/>
                <a:cs typeface="Arial" panose="020B0604020202020204" pitchFamily="34" charset="0"/>
              </a:rPr>
              <a:t>informar</a:t>
            </a:r>
            <a:r>
              <a:rPr lang="pt-BR" sz="11200" kern="100" dirty="0">
                <a:solidFill>
                  <a:srgbClr val="FF0000"/>
                </a:solidFill>
                <a:effectLst/>
                <a:ea typeface="SimSun" panose="02010600030101010101" pitchFamily="2" charset="-122"/>
                <a:cs typeface="Arial" panose="020B0604020202020204" pitchFamily="34" charset="0"/>
              </a:rPr>
              <a:t>.</a:t>
            </a:r>
            <a:r>
              <a:rPr lang="pt-BR" sz="11200" kern="100" dirty="0">
                <a:solidFill>
                  <a:srgbClr val="FF0000"/>
                </a:solidFill>
                <a:ea typeface="SimSun" panose="02010600030101010101" pitchFamily="2" charset="-122"/>
                <a:cs typeface="Arial" panose="020B0604020202020204" pitchFamily="34" charset="0"/>
              </a:rPr>
              <a:t> </a:t>
            </a:r>
            <a:endParaRPr lang="pt-BR" sz="11200" i="0" dirty="0">
              <a:solidFill>
                <a:srgbClr val="FF0000"/>
              </a:solidFill>
              <a:effectLst/>
            </a:endParaRPr>
          </a:p>
          <a:p>
            <a:pPr marL="0" indent="0" algn="just">
              <a:lnSpc>
                <a:spcPct val="170000"/>
              </a:lnSpc>
              <a:buNone/>
            </a:pPr>
            <a:r>
              <a:rPr lang="pt-BR" sz="11200" kern="100" dirty="0">
                <a:solidFill>
                  <a:schemeClr val="tx1"/>
                </a:solidFill>
                <a:effectLst/>
                <a:ea typeface="SimSun" panose="02010600030101010101" pitchFamily="2" charset="-122"/>
                <a:cs typeface="Arial" panose="020B0604020202020204" pitchFamily="34" charset="0"/>
              </a:rPr>
              <a:t>(D) convencer. </a:t>
            </a:r>
          </a:p>
          <a:p>
            <a:pPr marL="0" indent="0">
              <a:lnSpc>
                <a:spcPct val="170000"/>
              </a:lnSpc>
              <a:buNone/>
            </a:pPr>
            <a:endParaRPr lang="pt-BR" sz="9600" dirty="0">
              <a:solidFill>
                <a:schemeClr val="tx1"/>
              </a:solidFill>
            </a:endParaRPr>
          </a:p>
          <a:p>
            <a:pPr marL="0" indent="0" algn="just">
              <a:lnSpc>
                <a:spcPct val="170000"/>
              </a:lnSpc>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kern="100" dirty="0">
              <a:effectLst/>
              <a:latin typeface="Liberation Serif"/>
              <a:ea typeface="SimSun" panose="02010600030101010101" pitchFamily="2" charset="-122"/>
              <a:cs typeface="Arial" panose="020B0604020202020204" pitchFamily="34" charset="0"/>
            </a:endParaRPr>
          </a:p>
          <a:p>
            <a:pPr marL="0" indent="0">
              <a:buNone/>
            </a:pPr>
            <a:endParaRPr lang="pt-BR" sz="9600" dirty="0"/>
          </a:p>
          <a:p>
            <a:pPr marL="0" indent="0">
              <a:buNone/>
            </a:pPr>
            <a:endParaRPr lang="pt-BR" sz="9600" dirty="0"/>
          </a:p>
          <a:p>
            <a:pPr marL="0" indent="0">
              <a:buNone/>
            </a:pPr>
            <a:endParaRPr lang="pt-BR" sz="9600" dirty="0"/>
          </a:p>
          <a:p>
            <a:pPr marL="0" indent="0">
              <a:buNone/>
            </a:pPr>
            <a:endParaRPr lang="pt-BR" sz="9600" dirty="0"/>
          </a:p>
          <a:p>
            <a:pPr marL="0" indent="0">
              <a:buNone/>
            </a:pPr>
            <a:r>
              <a:rPr lang="pt-BR" sz="7400" dirty="0"/>
              <a:t>                            </a:t>
            </a:r>
          </a:p>
          <a:p>
            <a:pPr marL="0" indent="0">
              <a:buNone/>
            </a:pPr>
            <a:endParaRPr lang="pt-BR" sz="7400" dirty="0"/>
          </a:p>
          <a:p>
            <a:pPr marL="0" indent="0">
              <a:buNone/>
            </a:pPr>
            <a:endParaRPr lang="pt-BR" sz="740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19678896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02</a:t>
            </a:r>
          </a:p>
        </p:txBody>
      </p:sp>
      <p:sp>
        <p:nvSpPr>
          <p:cNvPr id="3" name="Espaço Reservado para Conteúdo 2"/>
          <p:cNvSpPr>
            <a:spLocks noGrp="1"/>
          </p:cNvSpPr>
          <p:nvPr>
            <p:ph idx="1"/>
          </p:nvPr>
        </p:nvSpPr>
        <p:spPr>
          <a:xfrm>
            <a:off x="200471" y="1124744"/>
            <a:ext cx="9577065" cy="5472608"/>
          </a:xfrm>
        </p:spPr>
        <p:txBody>
          <a:bodyPr>
            <a:normAutofit fontScale="25000" lnSpcReduction="20000"/>
          </a:bodyPr>
          <a:lstStyle/>
          <a:p>
            <a:endParaRPr lang="pt-BR" sz="2550" dirty="0"/>
          </a:p>
          <a:p>
            <a:pPr marL="0" indent="0">
              <a:buNone/>
            </a:pPr>
            <a:r>
              <a:rPr lang="pt-BR" sz="2550" dirty="0"/>
              <a:t>                                  </a:t>
            </a:r>
          </a:p>
          <a:p>
            <a:pPr marL="0" indent="0">
              <a:buNone/>
            </a:pPr>
            <a:endParaRPr lang="pt-BR" sz="2550" dirty="0"/>
          </a:p>
          <a:p>
            <a:pPr marL="0" indent="0">
              <a:buNone/>
            </a:pPr>
            <a:endParaRPr lang="pt-BR" sz="2550" dirty="0"/>
          </a:p>
          <a:p>
            <a:pPr marL="0" indent="0" algn="just">
              <a:lnSpc>
                <a:spcPct val="170000"/>
              </a:lnSpc>
              <a:buNone/>
            </a:pPr>
            <a:r>
              <a:rPr lang="pt-BR" sz="12800" dirty="0">
                <a:latin typeface="Arial" panose="020B0604020202020204" pitchFamily="34" charset="0"/>
                <a:cs typeface="Arial" panose="020B0604020202020204" pitchFamily="34" charset="0"/>
              </a:rPr>
              <a:t> </a:t>
            </a:r>
            <a:r>
              <a:rPr lang="pt-BR" sz="12800" b="1" dirty="0">
                <a:latin typeface="Arial" panose="020B0604020202020204" pitchFamily="34" charset="0"/>
                <a:cs typeface="Arial" panose="020B0604020202020204" pitchFamily="34" charset="0"/>
              </a:rPr>
              <a:t>Esse cartaz é destinado   </a:t>
            </a:r>
          </a:p>
          <a:p>
            <a:pPr marL="0" indent="0" algn="just">
              <a:lnSpc>
                <a:spcPct val="170000"/>
              </a:lnSpc>
              <a:buNone/>
            </a:pPr>
            <a:r>
              <a:rPr lang="pt-BR" sz="12800" dirty="0">
                <a:latin typeface="Arial" panose="020B0604020202020204" pitchFamily="34" charset="0"/>
                <a:cs typeface="Arial" panose="020B0604020202020204" pitchFamily="34" charset="0"/>
              </a:rPr>
              <a:t> (A) aos pais de crianças que tenham até 5 anos.</a:t>
            </a:r>
          </a:p>
          <a:p>
            <a:pPr marL="0" indent="0" algn="just">
              <a:lnSpc>
                <a:spcPct val="170000"/>
              </a:lnSpc>
              <a:buNone/>
            </a:pPr>
            <a:r>
              <a:rPr lang="pt-BR" sz="12800" dirty="0">
                <a:latin typeface="Arial" panose="020B0604020202020204" pitchFamily="34" charset="0"/>
                <a:cs typeface="Arial" panose="020B0604020202020204" pitchFamily="34" charset="0"/>
              </a:rPr>
              <a:t> (B) aos jovens de 18 e 19 anos.</a:t>
            </a:r>
          </a:p>
          <a:p>
            <a:pPr marL="0" indent="0" algn="just">
              <a:lnSpc>
                <a:spcPct val="170000"/>
              </a:lnSpc>
              <a:buNone/>
            </a:pPr>
            <a:r>
              <a:rPr lang="pt-BR" sz="12800" dirty="0">
                <a:latin typeface="Arial" panose="020B0604020202020204" pitchFamily="34" charset="0"/>
                <a:cs typeface="Arial" panose="020B0604020202020204" pitchFamily="34" charset="0"/>
              </a:rPr>
              <a:t> (C) às unidades de saúde. </a:t>
            </a:r>
          </a:p>
          <a:p>
            <a:pPr marL="0" indent="0" algn="just">
              <a:lnSpc>
                <a:spcPct val="170000"/>
              </a:lnSpc>
              <a:buNone/>
            </a:pPr>
            <a:r>
              <a:rPr lang="pt-BR" sz="12800" dirty="0">
                <a:latin typeface="Arial" panose="020B0604020202020204" pitchFamily="34" charset="0"/>
                <a:cs typeface="Arial" panose="020B0604020202020204" pitchFamily="34" charset="0"/>
              </a:rPr>
              <a:t> (D) às crianças.  </a:t>
            </a:r>
          </a:p>
          <a:p>
            <a:endParaRPr lang="pt-BR" sz="12800" dirty="0">
              <a:latin typeface="Arial" panose="020B0604020202020204" pitchFamily="34" charset="0"/>
              <a:cs typeface="Arial" panose="020B0604020202020204" pitchFamily="34" charset="0"/>
            </a:endParaRPr>
          </a:p>
          <a:p>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pic>
        <p:nvPicPr>
          <p:cNvPr id="5122" name="Picture 2" descr="Curso de Pedagogia UFPel » fazer-emoticons-para-mensagens"/>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6897216" y="4077072"/>
            <a:ext cx="2637815" cy="25938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272957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838200"/>
          </a:xfrm>
        </p:spPr>
        <p:style>
          <a:lnRef idx="0">
            <a:scrgbClr r="0" g="0" b="0"/>
          </a:lnRef>
          <a:fillRef idx="1003">
            <a:schemeClr val="lt2"/>
          </a:fillRef>
          <a:effectRef idx="0">
            <a:scrgbClr r="0" g="0" b="0"/>
          </a:effectRef>
          <a:fontRef idx="major"/>
        </p:style>
        <p:txBody>
          <a:bodyPr>
            <a:normAutofit/>
          </a:bodyPr>
          <a:lstStyle/>
          <a:p>
            <a:r>
              <a:rPr lang="pt-BR" sz="3200" b="1" dirty="0"/>
              <a:t>Questão 02 - gabarito</a:t>
            </a:r>
          </a:p>
        </p:txBody>
      </p:sp>
      <p:sp>
        <p:nvSpPr>
          <p:cNvPr id="3" name="Espaço Reservado para Conteúdo 2"/>
          <p:cNvSpPr>
            <a:spLocks noGrp="1"/>
          </p:cNvSpPr>
          <p:nvPr>
            <p:ph idx="1"/>
          </p:nvPr>
        </p:nvSpPr>
        <p:spPr>
          <a:xfrm>
            <a:off x="200471" y="1124744"/>
            <a:ext cx="9577065" cy="5472608"/>
          </a:xfrm>
        </p:spPr>
        <p:txBody>
          <a:bodyPr>
            <a:normAutofit fontScale="25000" lnSpcReduction="20000"/>
          </a:bodyPr>
          <a:lstStyle/>
          <a:p>
            <a:endParaRPr lang="pt-BR" sz="2550" dirty="0"/>
          </a:p>
          <a:p>
            <a:pPr marL="0" indent="0">
              <a:buNone/>
            </a:pPr>
            <a:r>
              <a:rPr lang="pt-BR" sz="2550" dirty="0"/>
              <a:t>                                  </a:t>
            </a:r>
          </a:p>
          <a:p>
            <a:pPr marL="0" indent="0">
              <a:buNone/>
            </a:pPr>
            <a:endParaRPr lang="pt-BR" sz="2550" dirty="0"/>
          </a:p>
          <a:p>
            <a:pPr marL="0" indent="0">
              <a:buNone/>
            </a:pPr>
            <a:endParaRPr lang="pt-BR" sz="2550" dirty="0"/>
          </a:p>
          <a:p>
            <a:pPr marL="0" indent="0" algn="just">
              <a:lnSpc>
                <a:spcPct val="170000"/>
              </a:lnSpc>
              <a:buNone/>
            </a:pPr>
            <a:r>
              <a:rPr lang="pt-BR" sz="12800" dirty="0">
                <a:latin typeface="Arial" panose="020B0604020202020204" pitchFamily="34" charset="0"/>
                <a:cs typeface="Arial" panose="020B0604020202020204" pitchFamily="34" charset="0"/>
              </a:rPr>
              <a:t>  </a:t>
            </a:r>
            <a:r>
              <a:rPr lang="pt-BR" sz="12800" b="1" dirty="0">
                <a:latin typeface="Arial" panose="020B0604020202020204" pitchFamily="34" charset="0"/>
                <a:cs typeface="Arial" panose="020B0604020202020204" pitchFamily="34" charset="0"/>
              </a:rPr>
              <a:t>Esse cartaz é destinado   </a:t>
            </a:r>
          </a:p>
          <a:p>
            <a:pPr marL="0" indent="0" algn="just">
              <a:lnSpc>
                <a:spcPct val="170000"/>
              </a:lnSpc>
              <a:buNone/>
            </a:pPr>
            <a:r>
              <a:rPr lang="pt-BR" sz="12800" dirty="0">
                <a:latin typeface="Arial" panose="020B0604020202020204" pitchFamily="34" charset="0"/>
                <a:cs typeface="Arial" panose="020B0604020202020204" pitchFamily="34" charset="0"/>
              </a:rPr>
              <a:t> (A) aos pais de crianças que tenham até 5 anos.</a:t>
            </a:r>
          </a:p>
          <a:p>
            <a:pPr marL="0" indent="0" algn="just">
              <a:lnSpc>
                <a:spcPct val="170000"/>
              </a:lnSpc>
              <a:buNone/>
            </a:pPr>
            <a:r>
              <a:rPr lang="pt-BR" sz="12800" dirty="0">
                <a:latin typeface="Arial" panose="020B0604020202020204" pitchFamily="34" charset="0"/>
                <a:cs typeface="Arial" panose="020B0604020202020204" pitchFamily="34" charset="0"/>
              </a:rPr>
              <a:t> </a:t>
            </a:r>
            <a:r>
              <a:rPr lang="pt-BR" sz="12800" dirty="0">
                <a:solidFill>
                  <a:schemeClr val="accent2"/>
                </a:solidFill>
                <a:latin typeface="Arial" panose="020B0604020202020204" pitchFamily="34" charset="0"/>
                <a:cs typeface="Arial" panose="020B0604020202020204" pitchFamily="34" charset="0"/>
              </a:rPr>
              <a:t>(B) aos jovens de 18 e 19 anos.</a:t>
            </a:r>
          </a:p>
          <a:p>
            <a:pPr marL="0" indent="0" algn="just">
              <a:lnSpc>
                <a:spcPct val="170000"/>
              </a:lnSpc>
              <a:buNone/>
            </a:pPr>
            <a:r>
              <a:rPr lang="pt-BR" sz="12800" dirty="0">
                <a:latin typeface="Arial" panose="020B0604020202020204" pitchFamily="34" charset="0"/>
                <a:cs typeface="Arial" panose="020B0604020202020204" pitchFamily="34" charset="0"/>
              </a:rPr>
              <a:t> (C) às unidades de saúde. </a:t>
            </a:r>
          </a:p>
          <a:p>
            <a:pPr marL="0" indent="0" algn="just">
              <a:lnSpc>
                <a:spcPct val="170000"/>
              </a:lnSpc>
              <a:buNone/>
            </a:pPr>
            <a:r>
              <a:rPr lang="pt-BR" sz="12800" dirty="0">
                <a:latin typeface="Arial" panose="020B0604020202020204" pitchFamily="34" charset="0"/>
                <a:cs typeface="Arial" panose="020B0604020202020204" pitchFamily="34" charset="0"/>
              </a:rPr>
              <a:t> (D) às crianças.  </a:t>
            </a:r>
          </a:p>
          <a:p>
            <a:endParaRPr lang="pt-BR" sz="12800" dirty="0">
              <a:latin typeface="Arial" panose="020B0604020202020204" pitchFamily="34" charset="0"/>
              <a:cs typeface="Arial" panose="020B0604020202020204" pitchFamily="34" charset="0"/>
            </a:endParaRPr>
          </a:p>
          <a:p>
            <a:endParaRPr lang="pt-BR" sz="128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Tree>
    <p:extLst>
      <p:ext uri="{BB962C8B-B14F-4D97-AF65-F5344CB8AC3E}">
        <p14:creationId xmlns:p14="http://schemas.microsoft.com/office/powerpoint/2010/main" xmlns="" val="2546982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0472" y="116632"/>
            <a:ext cx="9705528" cy="720080"/>
          </a:xfrm>
        </p:spPr>
        <p:style>
          <a:lnRef idx="0">
            <a:scrgbClr r="0" g="0" b="0"/>
          </a:lnRef>
          <a:fillRef idx="1003">
            <a:schemeClr val="lt2"/>
          </a:fillRef>
          <a:effectRef idx="0">
            <a:scrgbClr r="0" g="0" b="0"/>
          </a:effectRef>
          <a:fontRef idx="major"/>
        </p:style>
        <p:txBody>
          <a:bodyPr>
            <a:normAutofit/>
          </a:bodyPr>
          <a:lstStyle/>
          <a:p>
            <a:r>
              <a:rPr lang="pt-BR" sz="3200" b="1" dirty="0"/>
              <a:t>Questão 03 e 04</a:t>
            </a:r>
          </a:p>
        </p:txBody>
      </p:sp>
      <p:sp>
        <p:nvSpPr>
          <p:cNvPr id="3" name="Espaço Reservado para Conteúdo 2"/>
          <p:cNvSpPr>
            <a:spLocks noGrp="1"/>
          </p:cNvSpPr>
          <p:nvPr>
            <p:ph idx="1"/>
          </p:nvPr>
        </p:nvSpPr>
        <p:spPr>
          <a:xfrm>
            <a:off x="200471" y="1124744"/>
            <a:ext cx="9577065" cy="5472608"/>
          </a:xfrm>
        </p:spPr>
        <p:txBody>
          <a:bodyPr>
            <a:normAutofit fontScale="40000" lnSpcReduction="20000"/>
          </a:bodyPr>
          <a:lstStyle/>
          <a:p>
            <a:endParaRPr lang="pt-BR" sz="2550" dirty="0"/>
          </a:p>
          <a:p>
            <a:pPr marL="0" indent="0">
              <a:buNone/>
            </a:pPr>
            <a:r>
              <a:rPr lang="pt-BR" sz="2550" dirty="0"/>
              <a:t>                                  </a:t>
            </a:r>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buNone/>
            </a:pPr>
            <a:endParaRPr lang="pt-BR" sz="2550" dirty="0"/>
          </a:p>
          <a:p>
            <a:pPr marL="0" indent="0" algn="just">
              <a:buNone/>
            </a:pPr>
            <a:r>
              <a:rPr lang="pt-BR" sz="8000" dirty="0">
                <a:latin typeface="Arial" panose="020B0604020202020204" pitchFamily="34" charset="0"/>
                <a:cs typeface="Arial" panose="020B0604020202020204" pitchFamily="34" charset="0"/>
              </a:rPr>
              <a:t>                                                                  </a:t>
            </a: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endParaRPr lang="pt-BR" sz="8000" dirty="0">
              <a:latin typeface="Arial" panose="020B0604020202020204" pitchFamily="34" charset="0"/>
              <a:cs typeface="Arial" panose="020B0604020202020204" pitchFamily="34" charset="0"/>
            </a:endParaRPr>
          </a:p>
          <a:p>
            <a:pPr marL="0" indent="0">
              <a:buNone/>
            </a:pPr>
            <a:r>
              <a:rPr lang="pt-BR" sz="8000" dirty="0">
                <a:latin typeface="Arial" panose="020B0604020202020204" pitchFamily="34" charset="0"/>
                <a:cs typeface="Arial" panose="020B0604020202020204" pitchFamily="34" charset="0"/>
              </a:rPr>
              <a:t>                                           </a:t>
            </a:r>
          </a:p>
          <a:p>
            <a:endParaRPr lang="pt-BR" sz="2550" dirty="0"/>
          </a:p>
        </p:txBody>
      </p:sp>
      <p:sp>
        <p:nvSpPr>
          <p:cNvPr id="9" name="CaixaDeTexto 8">
            <a:extLst>
              <a:ext uri="{FF2B5EF4-FFF2-40B4-BE49-F238E27FC236}">
                <a16:creationId xmlns="" xmlns:a16="http://schemas.microsoft.com/office/drawing/2014/main" id="{67E98DB7-249B-42B2-B90C-7941674677B0}"/>
              </a:ext>
            </a:extLst>
          </p:cNvPr>
          <p:cNvSpPr txBox="1"/>
          <p:nvPr/>
        </p:nvSpPr>
        <p:spPr>
          <a:xfrm>
            <a:off x="200470" y="1093956"/>
            <a:ext cx="9433049" cy="7663636"/>
          </a:xfrm>
          <a:prstGeom prst="rect">
            <a:avLst/>
          </a:prstGeom>
          <a:noFill/>
        </p:spPr>
        <p:txBody>
          <a:bodyPr wrap="square">
            <a:spAutoFit/>
          </a:bodyPr>
          <a:lstStyle/>
          <a:p>
            <a:pPr marL="270510" indent="-270510" algn="just"/>
            <a:r>
              <a:rPr lang="pt-BR" sz="2400" b="1" kern="100" dirty="0">
                <a:latin typeface="Arial" panose="020B0604020202020204" pitchFamily="34" charset="0"/>
                <a:ea typeface="SimSun" panose="02010600030101010101" pitchFamily="2" charset="-122"/>
                <a:cs typeface="Arial" panose="020B0604020202020204" pitchFamily="34" charset="0"/>
              </a:rPr>
              <a:t>O Galo e a Pedra Preciosa (Esopo)</a:t>
            </a:r>
          </a:p>
          <a:p>
            <a:pPr marL="270510" indent="-270510" algn="just"/>
            <a:endParaRPr lang="pt-BR" sz="1200" b="1" kern="100" dirty="0">
              <a:latin typeface="Arial" panose="020B0604020202020204" pitchFamily="34" charset="0"/>
              <a:ea typeface="SimSun" panose="02010600030101010101" pitchFamily="2" charset="-122"/>
              <a:cs typeface="Arial" panose="020B0604020202020204" pitchFamily="34" charset="0"/>
            </a:endParaRPr>
          </a:p>
          <a:p>
            <a:pPr marL="270510" indent="-270510" algn="just"/>
            <a:r>
              <a:rPr lang="pt-BR" sz="2400" kern="100" dirty="0">
                <a:latin typeface="Arial" panose="020B0604020202020204" pitchFamily="34" charset="0"/>
                <a:ea typeface="SimSun" panose="02010600030101010101" pitchFamily="2" charset="-122"/>
                <a:cs typeface="Arial" panose="020B0604020202020204" pitchFamily="34" charset="0"/>
              </a:rPr>
              <a:t>		Um galo que procurava no terreiro alimento para ele e suas galinhas, acaba encontrando uma pedra preciosa de grande beleza. Mas, depois de observá-la por um estante, comenta desolado:</a:t>
            </a:r>
          </a:p>
          <a:p>
            <a:pPr marL="270510" indent="-270510" algn="just"/>
            <a:r>
              <a:rPr lang="pt-BR" sz="2400" kern="100" dirty="0">
                <a:latin typeface="Arial" panose="020B0604020202020204" pitchFamily="34" charset="0"/>
                <a:ea typeface="SimSun" panose="02010600030101010101" pitchFamily="2" charset="-122"/>
                <a:cs typeface="Arial" panose="020B0604020202020204" pitchFamily="34" charset="0"/>
              </a:rPr>
              <a:t>		— Se ao invés de mim, teu dono tivesse te encontrado, ele decerto não iria se conter diante de tamanha alegria, e é quase certo que iria te colocar em lugar digno de adoração. No entanto, eu te achei e de nada me serves. Antes disso, preferia ter encontrado um simples grão de milho, do que todas as joias do mundo! </a:t>
            </a:r>
          </a:p>
          <a:p>
            <a:pPr marL="270510" indent="-270510" algn="just"/>
            <a:r>
              <a:rPr lang="pt-BR" sz="2400" dirty="0"/>
              <a:t>   	Moral da História: A necessidade de cada um é o que determina o real valor das coisas.</a:t>
            </a:r>
          </a:p>
          <a:p>
            <a:pPr marL="270510" indent="-270510" algn="r"/>
            <a:r>
              <a:rPr lang="pt-BR" sz="1400" dirty="0"/>
              <a:t>Disponível em: sitededicas.com.br. </a:t>
            </a:r>
          </a:p>
          <a:p>
            <a:pPr marL="270510" indent="-270510" algn="r"/>
            <a:r>
              <a:rPr lang="pt-BR" sz="1400" dirty="0"/>
              <a:t>Acesso em: 20.ago.2021.</a:t>
            </a:r>
          </a:p>
          <a:p>
            <a:pPr marL="270510" indent="-270510" algn="r"/>
            <a:endParaRPr lang="pt-BR" sz="1800" kern="100" dirty="0">
              <a:latin typeface="Arial" panose="020B0604020202020204" pitchFamily="34" charset="0"/>
              <a:ea typeface="SimSun" panose="02010600030101010101" pitchFamily="2" charset="-122"/>
              <a:cs typeface="Arial" panose="020B0604020202020204" pitchFamily="34" charset="0"/>
            </a:endParaRPr>
          </a:p>
          <a:p>
            <a:pPr marL="342900" indent="-342900" algn="just">
              <a:buAutoNum type="alphaUcParenBoth"/>
            </a:pPr>
            <a:endParaRPr lang="pt-BR" sz="1800" kern="100" dirty="0">
              <a:latin typeface="Arial" panose="020B0604020202020204" pitchFamily="34" charset="0"/>
              <a:ea typeface="SimSun" panose="02010600030101010101" pitchFamily="2" charset="-122"/>
              <a:cs typeface="Arial" panose="020B0604020202020204" pitchFamily="34" charset="0"/>
            </a:endParaRPr>
          </a:p>
          <a:p>
            <a:pPr marL="342900" indent="-342900" algn="just">
              <a:buAutoNum type="alphaUcParenBoth"/>
            </a:pPr>
            <a:endParaRPr lang="pt-BR" sz="1800" kern="100" dirty="0">
              <a:latin typeface="Arial" panose="020B0604020202020204" pitchFamily="34" charset="0"/>
              <a:ea typeface="SimSun" panose="02010600030101010101" pitchFamily="2" charset="-122"/>
              <a:cs typeface="Arial" panose="020B0604020202020204" pitchFamily="34" charset="0"/>
            </a:endParaRPr>
          </a:p>
          <a:p>
            <a:pPr marL="342900" indent="-342900" algn="just">
              <a:buAutoNum type="alphaUcParenBoth"/>
            </a:pPr>
            <a:endParaRPr lang="pt-BR" sz="1800" kern="100" dirty="0">
              <a:latin typeface="Arial" panose="020B0604020202020204" pitchFamily="34" charset="0"/>
              <a:ea typeface="SimSun" panose="02010600030101010101" pitchFamily="2" charset="-122"/>
              <a:cs typeface="Arial" panose="020B0604020202020204" pitchFamily="34" charset="0"/>
            </a:endParaRPr>
          </a:p>
          <a:p>
            <a:pPr marL="342900" indent="-342900" algn="just">
              <a:buAutoNum type="alphaUcParenBoth"/>
            </a:pPr>
            <a:endParaRPr lang="pt-BR" sz="1800" kern="100" dirty="0">
              <a:latin typeface="Arial" panose="020B0604020202020204" pitchFamily="34" charset="0"/>
              <a:ea typeface="SimSun" panose="02010600030101010101" pitchFamily="2" charset="-122"/>
              <a:cs typeface="Arial" panose="020B0604020202020204" pitchFamily="34" charset="0"/>
            </a:endParaRPr>
          </a:p>
          <a:p>
            <a:pPr marL="270510" indent="-270510" algn="just"/>
            <a:endParaRPr lang="pt-BR" sz="1800" b="1" kern="100" dirty="0">
              <a:latin typeface="Arial" panose="020B0604020202020204" pitchFamily="34" charset="0"/>
              <a:ea typeface="SimSun" panose="02010600030101010101" pitchFamily="2" charset="-122"/>
              <a:cs typeface="Arial" panose="020B0604020202020204" pitchFamily="34" charset="0"/>
            </a:endParaRPr>
          </a:p>
          <a:p>
            <a:pPr marL="270510" indent="-270510" algn="just"/>
            <a:endParaRPr lang="pt-BR" sz="2000" kern="100" dirty="0">
              <a:effectLst/>
              <a:latin typeface="Liberation Serif"/>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xmlns="" val="3824005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8479BD-9C01-4F62-AE5B-36A9074E98D0}"/>
              </a:ext>
            </a:extLst>
          </p:cNvPr>
          <p:cNvSpPr>
            <a:spLocks noGrp="1"/>
          </p:cNvSpPr>
          <p:nvPr>
            <p:ph type="title"/>
          </p:nvPr>
        </p:nvSpPr>
        <p:spPr>
          <a:xfrm>
            <a:off x="330200" y="332656"/>
            <a:ext cx="9410700" cy="838200"/>
          </a:xfrm>
        </p:spPr>
        <p:txBody>
          <a:bodyPr/>
          <a:lstStyle/>
          <a:p>
            <a:r>
              <a:rPr lang="pt-BR" sz="3600" b="1" dirty="0"/>
              <a:t>Questão 03  - SAEP 2021</a:t>
            </a:r>
            <a:endParaRPr lang="pt-BR" dirty="0"/>
          </a:p>
        </p:txBody>
      </p:sp>
      <p:sp>
        <p:nvSpPr>
          <p:cNvPr id="3" name="Espaço Reservado para Conteúdo 2">
            <a:extLst>
              <a:ext uri="{FF2B5EF4-FFF2-40B4-BE49-F238E27FC236}">
                <a16:creationId xmlns="" xmlns:a16="http://schemas.microsoft.com/office/drawing/2014/main" id="{1161A95B-2F1E-4185-ADAE-D3AE1BE553D6}"/>
              </a:ext>
            </a:extLst>
          </p:cNvPr>
          <p:cNvSpPr>
            <a:spLocks noGrp="1"/>
          </p:cNvSpPr>
          <p:nvPr>
            <p:ph idx="1"/>
          </p:nvPr>
        </p:nvSpPr>
        <p:spPr>
          <a:xfrm>
            <a:off x="330200" y="1554163"/>
            <a:ext cx="9410700" cy="4971181"/>
          </a:xfrm>
        </p:spPr>
        <p:txBody>
          <a:bodyPr>
            <a:normAutofit/>
          </a:bodyPr>
          <a:lstStyle/>
          <a:p>
            <a:pPr marL="0" indent="0" algn="just">
              <a:lnSpc>
                <a:spcPct val="150000"/>
              </a:lnSpc>
              <a:buNone/>
            </a:pPr>
            <a:r>
              <a:rPr lang="pt-BR" b="1" kern="100" dirty="0">
                <a:ea typeface="SimSun" panose="02010600030101010101" pitchFamily="2" charset="-122"/>
                <a:cs typeface="Arial" panose="020B0604020202020204" pitchFamily="34" charset="0"/>
              </a:rPr>
              <a:t>Segundo o texto, o galo procurava no terreiro</a:t>
            </a:r>
          </a:p>
          <a:p>
            <a:pPr marL="0" indent="0" algn="just">
              <a:lnSpc>
                <a:spcPct val="150000"/>
              </a:lnSpc>
              <a:buNone/>
            </a:pPr>
            <a:r>
              <a:rPr lang="pt-BR" kern="100" dirty="0">
                <a:ea typeface="SimSun" panose="02010600030101010101" pitchFamily="2" charset="-122"/>
                <a:cs typeface="Arial" panose="020B0604020202020204" pitchFamily="34" charset="0"/>
              </a:rPr>
              <a:t>(A) galinhas que fugiram do galinheiro.</a:t>
            </a:r>
          </a:p>
          <a:p>
            <a:pPr marL="0" indent="0" algn="just">
              <a:lnSpc>
                <a:spcPct val="150000"/>
              </a:lnSpc>
              <a:buNone/>
            </a:pPr>
            <a:r>
              <a:rPr lang="pt-BR" kern="100" dirty="0">
                <a:ea typeface="SimSun" panose="02010600030101010101" pitchFamily="2" charset="-122"/>
                <a:cs typeface="Arial" panose="020B0604020202020204" pitchFamily="34" charset="0"/>
              </a:rPr>
              <a:t>(B) alimento para ele e suas galinhas.</a:t>
            </a:r>
          </a:p>
          <a:p>
            <a:pPr marL="0" indent="0" algn="just">
              <a:lnSpc>
                <a:spcPct val="150000"/>
              </a:lnSpc>
              <a:buNone/>
            </a:pPr>
            <a:r>
              <a:rPr lang="pt-BR" kern="100" dirty="0">
                <a:ea typeface="SimSun" panose="02010600030101010101" pitchFamily="2" charset="-122"/>
                <a:cs typeface="Arial" panose="020B0604020202020204" pitchFamily="34" charset="0"/>
              </a:rPr>
              <a:t>(C) pintinhos que estavam perdidos.</a:t>
            </a:r>
          </a:p>
          <a:p>
            <a:pPr marL="0" indent="0" algn="just">
              <a:lnSpc>
                <a:spcPct val="150000"/>
              </a:lnSpc>
              <a:buNone/>
            </a:pPr>
            <a:r>
              <a:rPr lang="pt-BR" kern="100" dirty="0">
                <a:ea typeface="SimSun" panose="02010600030101010101" pitchFamily="2" charset="-122"/>
                <a:cs typeface="Arial" panose="020B0604020202020204" pitchFamily="34" charset="0"/>
              </a:rPr>
              <a:t>(D) pedras preciosas. </a:t>
            </a:r>
          </a:p>
          <a:p>
            <a:pPr marL="342900" indent="-342900" algn="just">
              <a:buAutoNum type="alphaUcParenBoth"/>
            </a:pPr>
            <a:endParaRPr lang="pt-BR" sz="3200" kern="100" dirty="0">
              <a:latin typeface="Arial" panose="020B0604020202020204" pitchFamily="34" charset="0"/>
              <a:ea typeface="SimSun" panose="02010600030101010101" pitchFamily="2" charset="-122"/>
              <a:cs typeface="Arial" panose="020B0604020202020204" pitchFamily="34" charset="0"/>
            </a:endParaRPr>
          </a:p>
          <a:p>
            <a:endParaRPr lang="pt-BR" dirty="0"/>
          </a:p>
        </p:txBody>
      </p:sp>
    </p:spTree>
    <p:extLst>
      <p:ext uri="{BB962C8B-B14F-4D97-AF65-F5344CB8AC3E}">
        <p14:creationId xmlns:p14="http://schemas.microsoft.com/office/powerpoint/2010/main" xmlns="" val="30167540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ED8479BD-9C01-4F62-AE5B-36A9074E98D0}"/>
              </a:ext>
            </a:extLst>
          </p:cNvPr>
          <p:cNvSpPr>
            <a:spLocks noGrp="1"/>
          </p:cNvSpPr>
          <p:nvPr>
            <p:ph type="title"/>
          </p:nvPr>
        </p:nvSpPr>
        <p:spPr>
          <a:xfrm>
            <a:off x="330200" y="332656"/>
            <a:ext cx="9410700" cy="838200"/>
          </a:xfrm>
        </p:spPr>
        <p:txBody>
          <a:bodyPr/>
          <a:lstStyle/>
          <a:p>
            <a:r>
              <a:rPr lang="pt-BR" sz="3600" b="1" dirty="0"/>
              <a:t>Questão 03 - gabarito</a:t>
            </a:r>
            <a:endParaRPr lang="pt-BR" dirty="0"/>
          </a:p>
        </p:txBody>
      </p:sp>
      <p:sp>
        <p:nvSpPr>
          <p:cNvPr id="3" name="Espaço Reservado para Conteúdo 2">
            <a:extLst>
              <a:ext uri="{FF2B5EF4-FFF2-40B4-BE49-F238E27FC236}">
                <a16:creationId xmlns="" xmlns:a16="http://schemas.microsoft.com/office/drawing/2014/main" id="{1161A95B-2F1E-4185-ADAE-D3AE1BE553D6}"/>
              </a:ext>
            </a:extLst>
          </p:cNvPr>
          <p:cNvSpPr>
            <a:spLocks noGrp="1"/>
          </p:cNvSpPr>
          <p:nvPr>
            <p:ph idx="1"/>
          </p:nvPr>
        </p:nvSpPr>
        <p:spPr>
          <a:xfrm>
            <a:off x="330200" y="1554163"/>
            <a:ext cx="9410700" cy="5043189"/>
          </a:xfrm>
        </p:spPr>
        <p:txBody>
          <a:bodyPr>
            <a:normAutofit/>
          </a:bodyPr>
          <a:lstStyle/>
          <a:p>
            <a:pPr marL="0" indent="0" algn="just">
              <a:lnSpc>
                <a:spcPct val="150000"/>
              </a:lnSpc>
              <a:buNone/>
            </a:pPr>
            <a:r>
              <a:rPr lang="pt-BR" b="1" kern="100" dirty="0" smtClean="0">
                <a:ea typeface="SimSun" panose="02010600030101010101" pitchFamily="2" charset="-122"/>
                <a:cs typeface="Arial" panose="020B0604020202020204" pitchFamily="34" charset="0"/>
              </a:rPr>
              <a:t>Segundo </a:t>
            </a:r>
            <a:r>
              <a:rPr lang="pt-BR" b="1" kern="100" dirty="0">
                <a:ea typeface="SimSun" panose="02010600030101010101" pitchFamily="2" charset="-122"/>
                <a:cs typeface="Arial" panose="020B0604020202020204" pitchFamily="34" charset="0"/>
              </a:rPr>
              <a:t>o texto, o galo procurava no terreiro</a:t>
            </a:r>
          </a:p>
          <a:p>
            <a:pPr marL="0" indent="0" algn="just">
              <a:lnSpc>
                <a:spcPct val="150000"/>
              </a:lnSpc>
              <a:buNone/>
            </a:pPr>
            <a:r>
              <a:rPr lang="pt-BR" kern="100" dirty="0">
                <a:ea typeface="SimSun" panose="02010600030101010101" pitchFamily="2" charset="-122"/>
                <a:cs typeface="Arial" panose="020B0604020202020204" pitchFamily="34" charset="0"/>
              </a:rPr>
              <a:t>(A) galinhas que fugiram do galinheiro.</a:t>
            </a:r>
          </a:p>
          <a:p>
            <a:pPr marL="0" indent="0" algn="just">
              <a:lnSpc>
                <a:spcPct val="150000"/>
              </a:lnSpc>
              <a:buNone/>
            </a:pPr>
            <a:r>
              <a:rPr lang="pt-BR" kern="100" dirty="0">
                <a:solidFill>
                  <a:schemeClr val="accent2"/>
                </a:solidFill>
                <a:ea typeface="SimSun" panose="02010600030101010101" pitchFamily="2" charset="-122"/>
                <a:cs typeface="Arial" panose="020B0604020202020204" pitchFamily="34" charset="0"/>
              </a:rPr>
              <a:t>(B) alimento para ele e suas galinhas.</a:t>
            </a:r>
          </a:p>
          <a:p>
            <a:pPr marL="0" indent="0" algn="just">
              <a:lnSpc>
                <a:spcPct val="150000"/>
              </a:lnSpc>
              <a:buNone/>
            </a:pPr>
            <a:r>
              <a:rPr lang="pt-BR" kern="100" dirty="0">
                <a:ea typeface="SimSun" panose="02010600030101010101" pitchFamily="2" charset="-122"/>
                <a:cs typeface="Arial" panose="020B0604020202020204" pitchFamily="34" charset="0"/>
              </a:rPr>
              <a:t>(C) pintinhos que estavam perdidos.</a:t>
            </a:r>
          </a:p>
          <a:p>
            <a:pPr marL="0" indent="0" algn="just">
              <a:lnSpc>
                <a:spcPct val="150000"/>
              </a:lnSpc>
              <a:buNone/>
            </a:pPr>
            <a:r>
              <a:rPr lang="pt-BR" kern="100" dirty="0">
                <a:ea typeface="SimSun" panose="02010600030101010101" pitchFamily="2" charset="-122"/>
                <a:cs typeface="Arial" panose="020B0604020202020204" pitchFamily="34" charset="0"/>
              </a:rPr>
              <a:t>(D) pedras preciosas. </a:t>
            </a:r>
          </a:p>
          <a:p>
            <a:pPr marL="342900" indent="-342900" algn="just">
              <a:buAutoNum type="alphaUcParenBoth"/>
            </a:pPr>
            <a:endParaRPr lang="pt-BR" sz="3200" kern="100" dirty="0">
              <a:latin typeface="Arial" panose="020B0604020202020204" pitchFamily="34" charset="0"/>
              <a:ea typeface="SimSun" panose="02010600030101010101" pitchFamily="2" charset="-122"/>
              <a:cs typeface="Arial" panose="020B0604020202020204" pitchFamily="34" charset="0"/>
            </a:endParaRPr>
          </a:p>
          <a:p>
            <a:endParaRPr lang="pt-BR" dirty="0"/>
          </a:p>
        </p:txBody>
      </p:sp>
    </p:spTree>
    <p:extLst>
      <p:ext uri="{BB962C8B-B14F-4D97-AF65-F5344CB8AC3E}">
        <p14:creationId xmlns:p14="http://schemas.microsoft.com/office/powerpoint/2010/main" xmlns="" val="29444854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Viagem">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Personalizada 7">
      <a:majorFont>
        <a:latin typeface="Tahoma"/>
        <a:ea typeface=""/>
        <a:cs typeface=""/>
      </a:majorFont>
      <a:minorFont>
        <a:latin typeface="Tahoma"/>
        <a:ea typeface=""/>
        <a:cs typeface=""/>
      </a:minorFont>
    </a:fontScheme>
    <a:fmtScheme name="Viagem">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Trek</Template>
  <TotalTime>2194</TotalTime>
  <Words>2248</Words>
  <Application>Microsoft Office PowerPoint</Application>
  <PresentationFormat>Papel A4 (210 x 297 mm)</PresentationFormat>
  <Paragraphs>957</Paragraphs>
  <Slides>44</Slides>
  <Notes>1</Notes>
  <HiddenSlides>0</HiddenSlides>
  <MMClips>0</MMClips>
  <ScaleCrop>false</ScaleCrop>
  <HeadingPairs>
    <vt:vector size="4" baseType="variant">
      <vt:variant>
        <vt:lpstr>Tema</vt:lpstr>
      </vt:variant>
      <vt:variant>
        <vt:i4>1</vt:i4>
      </vt:variant>
      <vt:variant>
        <vt:lpstr>Títulos de slides</vt:lpstr>
      </vt:variant>
      <vt:variant>
        <vt:i4>44</vt:i4>
      </vt:variant>
    </vt:vector>
  </HeadingPairs>
  <TitlesOfParts>
    <vt:vector size="45" baseType="lpstr">
      <vt:lpstr>Viagem</vt:lpstr>
      <vt:lpstr>GINCANA – DESCRITORES </vt:lpstr>
      <vt:lpstr>Questão 01 e 02</vt:lpstr>
      <vt:lpstr>Questão 01</vt:lpstr>
      <vt:lpstr>Questão 01 - gabarito</vt:lpstr>
      <vt:lpstr>Questão 02</vt:lpstr>
      <vt:lpstr>Questão 02 - gabarito</vt:lpstr>
      <vt:lpstr>Questão 03 e 04</vt:lpstr>
      <vt:lpstr>Questão 03  - SAEP 2021</vt:lpstr>
      <vt:lpstr>Questão 03 - gabarito</vt:lpstr>
      <vt:lpstr>QUESTÃO 04 – SAEP 2021</vt:lpstr>
      <vt:lpstr>QUESTÃO 04 – SAEP 2021</vt:lpstr>
      <vt:lpstr>Questão 05 e 06</vt:lpstr>
      <vt:lpstr>Slide 13</vt:lpstr>
      <vt:lpstr>Questão 05 – SAEP 2019 (ADAPTADA)</vt:lpstr>
      <vt:lpstr>Questão 05 - gabarito</vt:lpstr>
      <vt:lpstr>Questão 06 – SAEP 2019</vt:lpstr>
      <vt:lpstr>Questão 06 - gabarito</vt:lpstr>
      <vt:lpstr>Questão 07 E 08</vt:lpstr>
      <vt:lpstr>Questão 07 (SEDUCE 2019)</vt:lpstr>
      <vt:lpstr>Questão 07 - gabarito</vt:lpstr>
      <vt:lpstr>Questão 08 (SEDUCE 2019)</vt:lpstr>
      <vt:lpstr>Questão 08 - gabarito</vt:lpstr>
      <vt:lpstr>Questão 09 e 10 </vt:lpstr>
      <vt:lpstr>Questão 09 – saep 2021 </vt:lpstr>
      <vt:lpstr>Questão 09 - gabarito </vt:lpstr>
      <vt:lpstr>Questão 10 -  saep 2021 </vt:lpstr>
      <vt:lpstr>Questão 10 - gabarito</vt:lpstr>
      <vt:lpstr>Questão 11</vt:lpstr>
      <vt:lpstr>Questão 11 -  saep 2019 (ADAPTADA) </vt:lpstr>
      <vt:lpstr>Questão 11 - gabarito</vt:lpstr>
      <vt:lpstr>Questão 12</vt:lpstr>
      <vt:lpstr>Questão 12 – SAEP 2021</vt:lpstr>
      <vt:lpstr>Questão 12 – SAEP 2021</vt:lpstr>
      <vt:lpstr>Questão 13 – saep 2021</vt:lpstr>
      <vt:lpstr>Questão 13 - SAEP 2021 </vt:lpstr>
      <vt:lpstr>Questão 13 - gabarito</vt:lpstr>
      <vt:lpstr>Questão 14  </vt:lpstr>
      <vt:lpstr>Questão 14 - Blog Prof. Warles </vt:lpstr>
      <vt:lpstr>Questão 14 - Blog Prof. Warles </vt:lpstr>
      <vt:lpstr>Questão 15 e 16 </vt:lpstr>
      <vt:lpstr>Questão 15 – SAEP 2021</vt:lpstr>
      <vt:lpstr>Questão 15 – SAEP 2021</vt:lpstr>
      <vt:lpstr>Questão 16 – SAEP 2021 </vt:lpstr>
      <vt:lpstr>Questão 16 – SAEP 2021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Usuário do Windows</dc:creator>
  <cp:lastModifiedBy>Usuário do Windows</cp:lastModifiedBy>
  <cp:revision>46</cp:revision>
  <dcterms:created xsi:type="dcterms:W3CDTF">2021-08-17T18:20:55Z</dcterms:created>
  <dcterms:modified xsi:type="dcterms:W3CDTF">2021-08-25T20:07:12Z</dcterms:modified>
</cp:coreProperties>
</file>